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6" r:id="rId2"/>
    <p:sldId id="270" r:id="rId3"/>
    <p:sldId id="271" r:id="rId4"/>
    <p:sldId id="257" r:id="rId5"/>
    <p:sldId id="260" r:id="rId6"/>
    <p:sldId id="263" r:id="rId7"/>
    <p:sldId id="261" r:id="rId8"/>
    <p:sldId id="272" r:id="rId9"/>
    <p:sldId id="258" r:id="rId10"/>
    <p:sldId id="259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25" autoAdjust="0"/>
    <p:restoredTop sz="96408" autoAdjust="0"/>
  </p:normalViewPr>
  <p:slideViewPr>
    <p:cSldViewPr snapToGrid="0" snapToObjects="1">
      <p:cViewPr varScale="1">
        <p:scale>
          <a:sx n="72" d="100"/>
          <a:sy n="72" d="100"/>
        </p:scale>
        <p:origin x="-84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D06A2-F839-A14B-B9E3-9C502599F763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FF7FC-F619-314E-98CB-3CB97CE71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86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3732" tIns="46866" rIns="93732" bIns="46866"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JLEIC Design Update (Oct. 2018)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451F-9B7F-8144-A541-E9E65ECBB2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8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JLEIC Design Update (Oct. 2018)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JLEIC Design Update (Oct. 2018)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JLEIC Design Update (Oct. 2018)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JLEIC Design Update (Oct. 2018)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JLEIC Design Update (Oct. 2018)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JLEIC Design Update (Oct. 2018)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JLEIC Design Update (Oct. 2018)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JLEIC Design Update (Oct. 2018)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JLEIC Design Update (Oct. 2018)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7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JLEIC Design Update (Oct. 2018)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822" y="6127123"/>
            <a:ext cx="1180397" cy="64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32386" y="5547592"/>
            <a:ext cx="4051834" cy="420862"/>
          </a:xfrm>
        </p:spPr>
        <p:txBody>
          <a:bodyPr>
            <a:normAutofit/>
          </a:bodyPr>
          <a:lstStyle/>
          <a:p>
            <a:r>
              <a:rPr lang="en-US" smtClean="0"/>
              <a:t>JLEIC </a:t>
            </a:r>
            <a:r>
              <a:rPr lang="en-US" dirty="0" smtClean="0"/>
              <a:t>Collaboration</a:t>
            </a:r>
            <a:endParaRPr lang="en-US" dirty="0"/>
          </a:p>
        </p:txBody>
      </p:sp>
      <p:pic>
        <p:nvPicPr>
          <p:cNvPr id="5" name="Picture 4" descr="JLEIC2018oblique_D2-0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140"/>
            <a:ext cx="9144000" cy="436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JLEIC Luminosity and Energy Reach with Upgrade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JLEIC Design Update (Oct. 2018)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0" y="836343"/>
            <a:ext cx="4134823" cy="2874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86866" y="1818270"/>
            <a:ext cx="36723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Note: Total of ~640 fb</a:t>
            </a:r>
            <a:r>
              <a:rPr lang="en-US" baseline="30000" dirty="0" smtClean="0">
                <a:solidFill>
                  <a:srgbClr val="002060"/>
                </a:solidFill>
              </a:rPr>
              <a:t>-1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10</a:t>
            </a:r>
            <a:r>
              <a:rPr lang="en-US" baseline="30000" dirty="0" smtClean="0">
                <a:solidFill>
                  <a:srgbClr val="002060"/>
                </a:solidFill>
              </a:rPr>
              <a:t>34 </a:t>
            </a:r>
            <a:r>
              <a:rPr lang="en-US" dirty="0" smtClean="0">
                <a:solidFill>
                  <a:srgbClr val="002060"/>
                </a:solidFill>
              </a:rPr>
              <a:t>cm</a:t>
            </a:r>
            <a:r>
              <a:rPr lang="en-US" baseline="30000" dirty="0" smtClean="0">
                <a:solidFill>
                  <a:srgbClr val="002060"/>
                </a:solidFill>
              </a:rPr>
              <a:t>-2</a:t>
            </a:r>
            <a:r>
              <a:rPr lang="en-US" dirty="0" smtClean="0">
                <a:solidFill>
                  <a:srgbClr val="002060"/>
                </a:solidFill>
              </a:rPr>
              <a:t>s</a:t>
            </a:r>
            <a:r>
              <a:rPr lang="en-US" baseline="30000" dirty="0" smtClean="0">
                <a:solidFill>
                  <a:srgbClr val="002060"/>
                </a:solidFill>
              </a:rPr>
              <a:t>-1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 6 fb</a:t>
            </a:r>
            <a:r>
              <a:rPr lang="en-US" baseline="30000" dirty="0" smtClean="0">
                <a:solidFill>
                  <a:srgbClr val="002060"/>
                </a:solidFill>
                <a:sym typeface="Wingdings 3"/>
              </a:rPr>
              <a:t>-1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/week,</a:t>
            </a:r>
          </a:p>
          <a:p>
            <a:pPr lvl="1"/>
            <a:r>
              <a:rPr lang="en-US" dirty="0">
                <a:solidFill>
                  <a:srgbClr val="002060"/>
                </a:solidFill>
                <a:sym typeface="Wingdings 3"/>
              </a:rPr>
              <a:t>	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( &gt;100 fb</a:t>
            </a:r>
            <a:r>
              <a:rPr lang="en-US" baseline="30000" dirty="0" smtClean="0">
                <a:solidFill>
                  <a:srgbClr val="002060"/>
                </a:solidFill>
                <a:sym typeface="Wingdings 3"/>
              </a:rPr>
              <a:t>-1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 /year)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sym typeface="Wingdings 3"/>
              </a:rPr>
              <a:t>10</a:t>
            </a:r>
            <a:r>
              <a:rPr lang="en-US" baseline="30000" dirty="0" smtClean="0">
                <a:solidFill>
                  <a:srgbClr val="002060"/>
                </a:solidFill>
                <a:sym typeface="Wingdings 3"/>
              </a:rPr>
              <a:t>33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cm</a:t>
            </a:r>
            <a:r>
              <a:rPr lang="en-US" baseline="30000" dirty="0">
                <a:solidFill>
                  <a:srgbClr val="002060"/>
                </a:solidFill>
              </a:rPr>
              <a:t>-2</a:t>
            </a:r>
            <a:r>
              <a:rPr lang="en-US" dirty="0">
                <a:solidFill>
                  <a:srgbClr val="002060"/>
                </a:solidFill>
              </a:rPr>
              <a:t>s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  <a:sym typeface="Wingdings 3"/>
              </a:rPr>
              <a:t> 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0.6 </a:t>
            </a:r>
            <a:r>
              <a:rPr lang="en-US" dirty="0">
                <a:solidFill>
                  <a:srgbClr val="002060"/>
                </a:solidFill>
                <a:sym typeface="Wingdings 3"/>
              </a:rPr>
              <a:t>fb</a:t>
            </a:r>
            <a:r>
              <a:rPr lang="en-US" baseline="30000" dirty="0">
                <a:solidFill>
                  <a:srgbClr val="002060"/>
                </a:solidFill>
                <a:sym typeface="Wingdings 3"/>
              </a:rPr>
              <a:t>-1</a:t>
            </a:r>
            <a:r>
              <a:rPr lang="en-US" dirty="0">
                <a:solidFill>
                  <a:srgbClr val="002060"/>
                </a:solidFill>
                <a:sym typeface="Wingdings 3"/>
              </a:rPr>
              <a:t>/week, </a:t>
            </a:r>
            <a:endParaRPr lang="en-US" dirty="0" smtClean="0">
              <a:solidFill>
                <a:srgbClr val="002060"/>
              </a:solidFill>
              <a:sym typeface="Wingdings 3"/>
            </a:endParaRPr>
          </a:p>
          <a:p>
            <a:pPr lvl="1"/>
            <a:r>
              <a:rPr lang="en-US" dirty="0">
                <a:solidFill>
                  <a:srgbClr val="002060"/>
                </a:solidFill>
                <a:sym typeface="Wingdings 3"/>
              </a:rPr>
              <a:t>	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( &gt;10 </a:t>
            </a:r>
            <a:r>
              <a:rPr lang="en-US" dirty="0">
                <a:solidFill>
                  <a:srgbClr val="002060"/>
                </a:solidFill>
                <a:sym typeface="Wingdings 3"/>
              </a:rPr>
              <a:t>fb</a:t>
            </a:r>
            <a:r>
              <a:rPr lang="en-US" baseline="30000" dirty="0">
                <a:solidFill>
                  <a:srgbClr val="002060"/>
                </a:solidFill>
                <a:sym typeface="Wingdings 3"/>
              </a:rPr>
              <a:t>-1</a:t>
            </a:r>
            <a:r>
              <a:rPr lang="en-US" dirty="0">
                <a:solidFill>
                  <a:srgbClr val="002060"/>
                </a:solidFill>
                <a:sym typeface="Wingdings 3"/>
              </a:rPr>
              <a:t> /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year)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5118099" y="2180102"/>
            <a:ext cx="262467" cy="142025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70632" y="1061504"/>
            <a:ext cx="400058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Average luminosity during operation: i.e.</a:t>
            </a:r>
          </a:p>
          <a:p>
            <a:r>
              <a:rPr lang="en-US" dirty="0" smtClean="0"/>
              <a:t>Integrated luminosity = Av. Lumi ×  Time </a:t>
            </a:r>
            <a:endParaRPr lang="en-US" dirty="0"/>
          </a:p>
        </p:txBody>
      </p:sp>
      <p:pic>
        <p:nvPicPr>
          <p:cNvPr id="3" name="Picture 2" descr="Screen Shot 2018-10-21 at 8.39.4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5" y="3803992"/>
            <a:ext cx="8328683" cy="273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2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JLEIC 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1000"/>
              </a:spcBef>
            </a:pPr>
            <a:r>
              <a:rPr lang="en-US" dirty="0" smtClean="0"/>
              <a:t>The basis of the design (ring-ring, high luminosity by high rep-rate, high polarization with Figure-8, full event coverage, and minimization of technical risk) has remained constant since 2005</a:t>
            </a:r>
          </a:p>
          <a:p>
            <a:pPr>
              <a:spcBef>
                <a:spcPts val="1000"/>
              </a:spcBef>
            </a:pPr>
            <a:r>
              <a:rPr lang="en-US" dirty="0" smtClean="0"/>
              <a:t>The</a:t>
            </a:r>
            <a:r>
              <a:rPr lang="en-US" b="1" dirty="0" smtClean="0"/>
              <a:t> energy reach </a:t>
            </a:r>
            <a:r>
              <a:rPr lang="en-US" dirty="0" smtClean="0"/>
              <a:t>is </a:t>
            </a:r>
            <a:r>
              <a:rPr lang="en-US" dirty="0" smtClean="0">
                <a:solidFill>
                  <a:srgbClr val="3366FF"/>
                </a:solidFill>
              </a:rPr>
              <a:t>√s =</a:t>
            </a:r>
            <a:r>
              <a:rPr lang="en-US" b="1" dirty="0" smtClean="0">
                <a:solidFill>
                  <a:srgbClr val="3366FF"/>
                </a:solidFill>
              </a:rPr>
              <a:t>20 to 100 GeV </a:t>
            </a:r>
            <a:r>
              <a:rPr lang="en-US" dirty="0" smtClean="0"/>
              <a:t>upgradable to </a:t>
            </a:r>
            <a:r>
              <a:rPr lang="en-US" b="1" dirty="0" smtClean="0">
                <a:solidFill>
                  <a:srgbClr val="3366FF"/>
                </a:solidFill>
              </a:rPr>
              <a:t>140 GeV,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smtClean="0"/>
              <a:t>using 12 T magnet technology being developed for CERN projects HE-LHC and FCC.</a:t>
            </a:r>
            <a:endParaRPr lang="en-US" b="1" dirty="0" smtClean="0">
              <a:solidFill>
                <a:srgbClr val="3366FF"/>
              </a:solidFill>
            </a:endParaRPr>
          </a:p>
          <a:p>
            <a:pPr>
              <a:spcBef>
                <a:spcPts val="1000"/>
              </a:spcBef>
            </a:pPr>
            <a:r>
              <a:rPr lang="en-US" dirty="0" smtClean="0"/>
              <a:t>The design</a:t>
            </a:r>
            <a:r>
              <a:rPr lang="en-US" b="1" dirty="0" smtClean="0"/>
              <a:t> </a:t>
            </a:r>
            <a:r>
              <a:rPr lang="en-US" dirty="0" smtClean="0"/>
              <a:t>delivers </a:t>
            </a:r>
            <a:r>
              <a:rPr lang="en-US" b="1" dirty="0" smtClean="0"/>
              <a:t>average</a:t>
            </a:r>
            <a:r>
              <a:rPr lang="en-US" dirty="0" smtClean="0"/>
              <a:t> luminosity of </a:t>
            </a:r>
            <a:r>
              <a:rPr lang="en-US" b="1" dirty="0" smtClean="0">
                <a:solidFill>
                  <a:srgbClr val="3366FF"/>
                </a:solidFill>
              </a:rPr>
              <a:t>10</a:t>
            </a:r>
            <a:r>
              <a:rPr lang="en-US" b="1" baseline="30000" dirty="0" smtClean="0">
                <a:solidFill>
                  <a:srgbClr val="3366FF"/>
                </a:solidFill>
              </a:rPr>
              <a:t>33-34 </a:t>
            </a:r>
            <a:r>
              <a:rPr lang="en-US" b="1" dirty="0" smtClean="0">
                <a:solidFill>
                  <a:srgbClr val="3366FF"/>
                </a:solidFill>
              </a:rPr>
              <a:t>cm</a:t>
            </a:r>
            <a:r>
              <a:rPr lang="en-US" b="1" baseline="30000" dirty="0" smtClean="0">
                <a:solidFill>
                  <a:srgbClr val="3366FF"/>
                </a:solidFill>
              </a:rPr>
              <a:t>-2 </a:t>
            </a:r>
            <a:r>
              <a:rPr lang="en-US" b="1" dirty="0" smtClean="0">
                <a:solidFill>
                  <a:srgbClr val="3366FF"/>
                </a:solidFill>
              </a:rPr>
              <a:t>sec</a:t>
            </a:r>
            <a:r>
              <a:rPr lang="en-US" b="1" baseline="30000" dirty="0" smtClean="0">
                <a:solidFill>
                  <a:srgbClr val="3366FF"/>
                </a:solidFill>
              </a:rPr>
              <a:t>-1 </a:t>
            </a:r>
            <a:r>
              <a:rPr lang="en-US" dirty="0" smtClean="0"/>
              <a:t>in the almost the entire </a:t>
            </a:r>
            <a:r>
              <a:rPr lang="en-US" dirty="0" smtClean="0">
                <a:solidFill>
                  <a:srgbClr val="000000"/>
                </a:solidFill>
              </a:rPr>
              <a:t>energy range </a:t>
            </a:r>
            <a:r>
              <a:rPr lang="en-US" b="1" dirty="0" smtClean="0">
                <a:solidFill>
                  <a:srgbClr val="000000"/>
                </a:solidFill>
              </a:rPr>
              <a:t>with only DC cooling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>
              <a:spcBef>
                <a:spcPts val="1000"/>
              </a:spcBef>
            </a:pPr>
            <a:r>
              <a:rPr lang="en-US" dirty="0" smtClean="0">
                <a:solidFill>
                  <a:srgbClr val="000000"/>
                </a:solidFill>
              </a:rPr>
              <a:t>The figure-8 design achieves </a:t>
            </a:r>
            <a:r>
              <a:rPr lang="en-US" b="1" dirty="0">
                <a:solidFill>
                  <a:srgbClr val="3366FF"/>
                </a:solidFill>
              </a:rPr>
              <a:t>&gt;</a:t>
            </a:r>
            <a:r>
              <a:rPr lang="en-US" b="1" dirty="0" smtClean="0">
                <a:solidFill>
                  <a:srgbClr val="3366FF"/>
                </a:solidFill>
              </a:rPr>
              <a:t>80% </a:t>
            </a:r>
            <a:r>
              <a:rPr lang="en-US" b="1" dirty="0" smtClean="0">
                <a:solidFill>
                  <a:srgbClr val="000000"/>
                </a:solidFill>
              </a:rPr>
              <a:t>polarization</a:t>
            </a:r>
            <a:r>
              <a:rPr lang="en-US" dirty="0" smtClean="0">
                <a:solidFill>
                  <a:srgbClr val="000000"/>
                </a:solidFill>
              </a:rPr>
              <a:t> for both light ions (including deuteron) and electrons.</a:t>
            </a:r>
            <a:endParaRPr lang="en-US" dirty="0" smtClean="0">
              <a:solidFill>
                <a:srgbClr val="3366FF"/>
              </a:solidFill>
            </a:endParaRPr>
          </a:p>
          <a:p>
            <a:pPr>
              <a:spcBef>
                <a:spcPts val="1000"/>
              </a:spcBef>
            </a:pPr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b="1" dirty="0" smtClean="0"/>
              <a:t>pre-CDR </a:t>
            </a:r>
            <a:r>
              <a:rPr lang="en-US" dirty="0" smtClean="0"/>
              <a:t>with a full description is under preparation.  There may be a minor update to the parameters upon its release.</a:t>
            </a:r>
          </a:p>
          <a:p>
            <a:pPr>
              <a:spcBef>
                <a:spcPts val="1000"/>
              </a:spcBef>
            </a:pPr>
            <a:r>
              <a:rPr lang="en-US" dirty="0" smtClean="0"/>
              <a:t>The overall design risk is </a:t>
            </a:r>
            <a:r>
              <a:rPr lang="en-US" b="1" dirty="0" smtClean="0"/>
              <a:t>low </a:t>
            </a:r>
            <a:r>
              <a:rPr lang="en-US" dirty="0" smtClean="0"/>
              <a:t>in most areas. </a:t>
            </a:r>
          </a:p>
          <a:p>
            <a:pPr>
              <a:spcBef>
                <a:spcPts val="1000"/>
              </a:spcBef>
            </a:pPr>
            <a:r>
              <a:rPr lang="en-US" dirty="0"/>
              <a:t>T</a:t>
            </a:r>
            <a:r>
              <a:rPr lang="en-US" dirty="0" smtClean="0"/>
              <a:t>echnology demonstration is needed primarily for the </a:t>
            </a:r>
            <a:r>
              <a:rPr lang="en-US" b="1" dirty="0" smtClean="0"/>
              <a:t>bunched beam electron cooling; </a:t>
            </a:r>
            <a:r>
              <a:rPr lang="en-US" i="1" dirty="0" smtClean="0"/>
              <a:t>However</a:t>
            </a:r>
            <a:r>
              <a:rPr lang="en-US" dirty="0" smtClean="0"/>
              <a:t>, very good performance can be achieved with only DC cooling.</a:t>
            </a:r>
            <a:endParaRPr lang="en-US" b="1" dirty="0" smtClean="0"/>
          </a:p>
          <a:p>
            <a:pPr marL="0" indent="0">
              <a:spcBef>
                <a:spcPts val="1000"/>
              </a:spcBef>
              <a:buNone/>
            </a:pPr>
            <a:endParaRPr lang="en-US" dirty="0" smtClean="0"/>
          </a:p>
          <a:p>
            <a:pPr>
              <a:spcBef>
                <a:spcPts val="1000"/>
              </a:spcBef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JLEIC Design Update (Oct. 2018)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671650" y="188986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81800" y="278733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2467" y="376946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64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8-10-19 at 2.57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07" y="1032918"/>
            <a:ext cx="6009386" cy="25230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 Performance Requirements: NAS report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JLEIC Design Update (Oct. 2018)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 descr="Screen Shot 2018-10-19 at 11.33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34" y="1076464"/>
            <a:ext cx="1775679" cy="257266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679266" y="1054999"/>
            <a:ext cx="728133" cy="22344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20140" y="1054999"/>
            <a:ext cx="878593" cy="22344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885267" y="1735658"/>
            <a:ext cx="1227666" cy="22344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165600" y="2440051"/>
            <a:ext cx="1754540" cy="22344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313806" y="1590067"/>
            <a:ext cx="1985433" cy="22344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32933" y="4343400"/>
            <a:ext cx="72220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√s</a:t>
            </a:r>
            <a:r>
              <a:rPr lang="en-US" baseline="-25000" dirty="0" smtClean="0"/>
              <a:t>ep</a:t>
            </a:r>
            <a:r>
              <a:rPr lang="en-US" dirty="0" smtClean="0"/>
              <a:t> range  ~20 to ~100 GeV upgradable to ~140 GeV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Ion beams from D to heaviest stable nuclei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100 to 1000 times HERA luminosity—will discuss what this means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At least ~70% polarization for electrons, protons and light 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One or more IR with integrated detector with high acceptance</a:t>
            </a:r>
          </a:p>
        </p:txBody>
      </p:sp>
      <p:sp>
        <p:nvSpPr>
          <p:cNvPr id="19" name="Oval 18"/>
          <p:cNvSpPr/>
          <p:nvPr/>
        </p:nvSpPr>
        <p:spPr>
          <a:xfrm>
            <a:off x="3349537" y="3091984"/>
            <a:ext cx="4617596" cy="22344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93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leic-new-layou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5" y="880590"/>
            <a:ext cx="6068070" cy="3413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JLEIC Design Update (Oct. 2018)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JLEIC Design Update (Oct. 2018)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541" y="4367549"/>
            <a:ext cx="1097482" cy="142264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11" name="Rectangle 55"/>
          <p:cNvSpPr>
            <a:spLocks noChangeArrowheads="1"/>
          </p:cNvSpPr>
          <p:nvPr/>
        </p:nvSpPr>
        <p:spPr bwMode="auto">
          <a:xfrm>
            <a:off x="308919" y="5845511"/>
            <a:ext cx="17240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arXiv:1504.07961</a:t>
            </a:r>
            <a:endParaRPr lang="en-US" sz="15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53"/>
          <p:cNvSpPr>
            <a:spLocks noChangeArrowheads="1"/>
          </p:cNvSpPr>
          <p:nvPr/>
        </p:nvSpPr>
        <p:spPr bwMode="auto">
          <a:xfrm>
            <a:off x="604984" y="5352736"/>
            <a:ext cx="7552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Screen Shot 2018-10-17 at 1.55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99" y="4356038"/>
            <a:ext cx="1079291" cy="1396808"/>
          </a:xfrm>
          <a:prstGeom prst="rect">
            <a:avLst/>
          </a:prstGeom>
          <a:ln w="41275">
            <a:solidFill>
              <a:srgbClr val="008000"/>
            </a:solidFill>
          </a:ln>
        </p:spPr>
      </p:pic>
      <p:sp>
        <p:nvSpPr>
          <p:cNvPr id="15" name="Rectangle 53"/>
          <p:cNvSpPr>
            <a:spLocks noChangeArrowheads="1"/>
          </p:cNvSpPr>
          <p:nvPr/>
        </p:nvSpPr>
        <p:spPr bwMode="auto">
          <a:xfrm>
            <a:off x="2597427" y="5352736"/>
            <a:ext cx="7552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Screen Shot 2018-10-17 at 1.58.3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72" y="4312842"/>
            <a:ext cx="1130833" cy="1463520"/>
          </a:xfrm>
          <a:prstGeom prst="rect">
            <a:avLst/>
          </a:prstGeom>
        </p:spPr>
      </p:pic>
      <p:sp>
        <p:nvSpPr>
          <p:cNvPr id="17" name="Rectangle 53"/>
          <p:cNvSpPr>
            <a:spLocks noChangeArrowheads="1"/>
          </p:cNvSpPr>
          <p:nvPr/>
        </p:nvSpPr>
        <p:spPr bwMode="auto">
          <a:xfrm>
            <a:off x="4468972" y="5352736"/>
            <a:ext cx="7552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Notched Right Arrow 19"/>
          <p:cNvSpPr/>
          <p:nvPr/>
        </p:nvSpPr>
        <p:spPr>
          <a:xfrm>
            <a:off x="1896376" y="4930544"/>
            <a:ext cx="446219" cy="29395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Notched Right Arrow 20"/>
          <p:cNvSpPr/>
          <p:nvPr/>
        </p:nvSpPr>
        <p:spPr>
          <a:xfrm>
            <a:off x="3847885" y="4940741"/>
            <a:ext cx="446219" cy="29395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17880" y="3925163"/>
            <a:ext cx="160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Update History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294104" y="5752846"/>
            <a:ext cx="2071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Document</a:t>
            </a:r>
          </a:p>
          <a:p>
            <a:r>
              <a:rPr lang="en-US" dirty="0" smtClean="0"/>
              <a:t>Under development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398418" y="3975607"/>
            <a:ext cx="130726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This Update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56506" y="986416"/>
            <a:ext cx="339178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Fundamental concept unchanged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80430" y="1209068"/>
            <a:ext cx="2192867" cy="50783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This update: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Increase √s range by increasing ion ring dipoles from 3T</a:t>
            </a:r>
            <a:r>
              <a:rPr lang="en-US" dirty="0" smtClean="0">
                <a:sym typeface="Wingdings"/>
              </a:rPr>
              <a:t>6T.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Keep the land footprint of the design the same.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luminosity performance satisfies the requirements.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IR design retains high acceptance.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Polarization remains high.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Relatively small design changes </a:t>
            </a:r>
          </a:p>
        </p:txBody>
      </p:sp>
    </p:spTree>
    <p:extLst>
      <p:ext uri="{BB962C8B-B14F-4D97-AF65-F5344CB8AC3E}">
        <p14:creationId xmlns:p14="http://schemas.microsoft.com/office/powerpoint/2010/main" val="2528619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JLEIC Design Update (Oct. 2018)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JLEIC Design Update (Oct. 2018)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0417" y="934379"/>
            <a:ext cx="800723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3366FF"/>
                </a:solidFill>
                <a:cs typeface="Arial" panose="020B0604020202020204" pitchFamily="34" charset="0"/>
              </a:rPr>
              <a:t>beam energy range:</a:t>
            </a:r>
          </a:p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E</a:t>
            </a:r>
            <a:r>
              <a:rPr lang="en-US" b="1" baseline="-25000" dirty="0" smtClean="0">
                <a:solidFill>
                  <a:schemeClr val="bg2">
                    <a:lumMod val="50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:   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3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 to 12 GeV   (same as before)  </a:t>
            </a:r>
          </a:p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E</a:t>
            </a:r>
            <a:r>
              <a:rPr lang="en-US" b="1" baseline="-25000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p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: 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30 to </a:t>
            </a:r>
            <a:r>
              <a:rPr lang="en-US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200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 GeV (enabled by 3T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  <a:sym typeface="Wingdings"/>
              </a:rPr>
              <a:t>6T dipoles)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 upgradable to </a:t>
            </a:r>
            <a:r>
              <a:rPr lang="en-US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400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 GeV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 (use HE-LHC/FCC development—12T dipoles)</a:t>
            </a:r>
          </a:p>
          <a:p>
            <a:endParaRPr lang="en-US" sz="1200" b="1" dirty="0" smtClean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4294967295"/>
          </p:nvPr>
        </p:nvSpPr>
        <p:spPr>
          <a:xfrm>
            <a:off x="370417" y="3322759"/>
            <a:ext cx="8130116" cy="2680108"/>
          </a:xfrm>
        </p:spPr>
        <p:txBody>
          <a:bodyPr>
            <a:normAutofit lnSpcReduction="10000"/>
          </a:bodyPr>
          <a:lstStyle/>
          <a:p>
            <a:pPr marL="227013" indent="-227013" defTabSz="914400" eaLnBrk="1" hangingPunct="1">
              <a:spcBef>
                <a:spcPct val="5000"/>
              </a:spcBef>
              <a:buFont typeface="Arial" charset="0"/>
              <a:buBlip>
                <a:blip r:embed="rId2"/>
              </a:buBlip>
            </a:pPr>
            <a:r>
              <a:rPr lang="en-US" sz="1800" b="1" dirty="0">
                <a:solidFill>
                  <a:srgbClr val="3366FF"/>
                </a:solidFill>
                <a:cs typeface="Arial" charset="0"/>
              </a:rPr>
              <a:t>Electron </a:t>
            </a:r>
            <a:r>
              <a:rPr lang="en-US" sz="1800" b="1" dirty="0" smtClean="0">
                <a:solidFill>
                  <a:srgbClr val="3366FF"/>
                </a:solidFill>
                <a:cs typeface="Arial" charset="0"/>
              </a:rPr>
              <a:t>complex </a:t>
            </a:r>
            <a:r>
              <a:rPr lang="en-US" sz="1800" dirty="0" smtClean="0">
                <a:cs typeface="Arial" charset="0"/>
              </a:rPr>
              <a:t>(unchanged)</a:t>
            </a:r>
            <a:endParaRPr lang="en-US" sz="1800" dirty="0">
              <a:solidFill>
                <a:srgbClr val="3366FF"/>
              </a:solidFill>
              <a:cs typeface="Arial" charset="0"/>
            </a:endParaRPr>
          </a:p>
          <a:p>
            <a:pPr marL="574675" lvl="1" defTabSz="914400" eaLnBrk="1" hangingPunct="1">
              <a:spcBef>
                <a:spcPct val="5000"/>
              </a:spcBef>
            </a:pPr>
            <a:r>
              <a:rPr lang="en-US" sz="1600" dirty="0" smtClean="0">
                <a:cs typeface="Arial" charset="0"/>
              </a:rPr>
              <a:t>CEBAF </a:t>
            </a:r>
            <a:endParaRPr lang="en-US" sz="1600" dirty="0">
              <a:cs typeface="Arial" charset="0"/>
              <a:sym typeface="Symbol" charset="2"/>
            </a:endParaRPr>
          </a:p>
          <a:p>
            <a:pPr marL="574675" lvl="1" defTabSz="914400" eaLnBrk="1" hangingPunct="1">
              <a:spcBef>
                <a:spcPct val="5000"/>
              </a:spcBef>
            </a:pPr>
            <a:r>
              <a:rPr lang="en-US" sz="1600" dirty="0">
                <a:cs typeface="Arial" charset="0"/>
                <a:sym typeface="Symbol" charset="2"/>
              </a:rPr>
              <a:t>Electron collider ring</a:t>
            </a:r>
          </a:p>
          <a:p>
            <a:pPr marL="227013" indent="-227013" defTabSz="914400" eaLnBrk="1" hangingPunct="1">
              <a:spcBef>
                <a:spcPct val="5000"/>
              </a:spcBef>
              <a:buFont typeface="Arial" charset="0"/>
              <a:buBlip>
                <a:blip r:embed="rId2"/>
              </a:buBlip>
            </a:pPr>
            <a:r>
              <a:rPr lang="en-US" sz="1800" b="1" dirty="0">
                <a:solidFill>
                  <a:srgbClr val="FF0000"/>
                </a:solidFill>
                <a:cs typeface="Arial" charset="0"/>
              </a:rPr>
              <a:t>Ion </a:t>
            </a:r>
            <a:r>
              <a:rPr lang="en-US" sz="1800" b="1" dirty="0" smtClean="0">
                <a:solidFill>
                  <a:srgbClr val="FF0000"/>
                </a:solidFill>
                <a:cs typeface="Arial" charset="0"/>
              </a:rPr>
              <a:t>complex </a:t>
            </a:r>
            <a:r>
              <a:rPr lang="en-US" sz="1800" dirty="0" smtClean="0">
                <a:solidFill>
                  <a:srgbClr val="000000"/>
                </a:solidFill>
                <a:cs typeface="Arial" charset="0"/>
              </a:rPr>
              <a:t>(mainly incremental changes)</a:t>
            </a:r>
            <a:endParaRPr lang="en-US" sz="1800" b="1" dirty="0">
              <a:solidFill>
                <a:srgbClr val="FF0000"/>
              </a:solidFill>
              <a:cs typeface="Arial" charset="0"/>
            </a:endParaRPr>
          </a:p>
          <a:p>
            <a:pPr marL="574675" lvl="1" defTabSz="914400" eaLnBrk="1" hangingPunct="1">
              <a:spcBef>
                <a:spcPct val="5000"/>
              </a:spcBef>
            </a:pPr>
            <a:r>
              <a:rPr lang="en-US" sz="1600" dirty="0">
                <a:cs typeface="Arial" charset="0"/>
                <a:sym typeface="Symbol" charset="2"/>
              </a:rPr>
              <a:t>Ion </a:t>
            </a:r>
            <a:r>
              <a:rPr lang="en-US" sz="1600" dirty="0" smtClean="0">
                <a:cs typeface="Arial" charset="0"/>
                <a:sym typeface="Symbol" charset="2"/>
              </a:rPr>
              <a:t>source  </a:t>
            </a:r>
            <a:endParaRPr lang="en-US" sz="1600" dirty="0">
              <a:cs typeface="Arial" charset="0"/>
              <a:sym typeface="Symbol" charset="2"/>
            </a:endParaRPr>
          </a:p>
          <a:p>
            <a:pPr marL="574675" lvl="1" defTabSz="914400" eaLnBrk="1" hangingPunct="1">
              <a:spcBef>
                <a:spcPct val="5000"/>
              </a:spcBef>
            </a:pPr>
            <a:r>
              <a:rPr lang="en-US" sz="1600" dirty="0">
                <a:cs typeface="Arial" charset="0"/>
                <a:sym typeface="Symbol" charset="2"/>
              </a:rPr>
              <a:t>SRF linac</a:t>
            </a:r>
            <a:r>
              <a:rPr lang="en-US" sz="1600" dirty="0" smtClean="0">
                <a:cs typeface="Arial" charset="0"/>
                <a:sym typeface="Symbol" charset="2"/>
              </a:rPr>
              <a:t>  </a:t>
            </a:r>
            <a:endParaRPr lang="en-US" sz="1600" dirty="0">
              <a:cs typeface="Arial" charset="0"/>
              <a:sym typeface="Symbol" charset="2"/>
            </a:endParaRPr>
          </a:p>
          <a:p>
            <a:pPr marL="574675" lvl="1" defTabSz="914400" eaLnBrk="1" hangingPunct="1">
              <a:spcBef>
                <a:spcPct val="5000"/>
              </a:spcBef>
            </a:pPr>
            <a:r>
              <a:rPr lang="en-US" sz="1600" dirty="0">
                <a:cs typeface="Arial" charset="0"/>
                <a:sym typeface="Symbol" charset="2"/>
              </a:rPr>
              <a:t>Booster</a:t>
            </a:r>
          </a:p>
          <a:p>
            <a:pPr marL="574675" lvl="1" defTabSz="914400" eaLnBrk="1" hangingPunct="1">
              <a:spcBef>
                <a:spcPct val="5000"/>
              </a:spcBef>
            </a:pPr>
            <a:r>
              <a:rPr lang="en-US" sz="1600" dirty="0">
                <a:cs typeface="Arial" charset="0"/>
                <a:sym typeface="Symbol" charset="2"/>
              </a:rPr>
              <a:t>Ion collider </a:t>
            </a:r>
            <a:r>
              <a:rPr lang="en-US" sz="1600" dirty="0" smtClean="0">
                <a:cs typeface="Arial" charset="0"/>
                <a:sym typeface="Symbol" charset="2"/>
              </a:rPr>
              <a:t>ring (3T</a:t>
            </a:r>
            <a:r>
              <a:rPr lang="en-US" sz="1600" dirty="0" smtClean="0">
                <a:cs typeface="Arial" charset="0"/>
                <a:sym typeface="Wingdings"/>
              </a:rPr>
              <a:t>6T dipoles)</a:t>
            </a:r>
            <a:endParaRPr lang="en-US" sz="1600" dirty="0" smtClean="0">
              <a:cs typeface="Arial" charset="0"/>
              <a:sym typeface="Symbol" charset="2"/>
            </a:endParaRPr>
          </a:p>
          <a:p>
            <a:pPr marL="227013" indent="-227013" defTabSz="914400" eaLnBrk="1" hangingPunct="1">
              <a:spcBef>
                <a:spcPct val="5000"/>
              </a:spcBef>
              <a:buFont typeface="Arial" charset="0"/>
              <a:buBlip>
                <a:blip r:embed="rId2"/>
              </a:buBlip>
            </a:pPr>
            <a:r>
              <a:rPr lang="en-US" sz="1800" dirty="0" smtClean="0">
                <a:cs typeface="Arial" charset="0"/>
              </a:rPr>
              <a:t>Fully integrated high-acceptance IR (being re-optimized for higher energies) and </a:t>
            </a:r>
            <a:r>
              <a:rPr lang="en-US" sz="1800" b="1" dirty="0" smtClean="0">
                <a:cs typeface="Arial" charset="0"/>
              </a:rPr>
              <a:t>detector</a:t>
            </a:r>
          </a:p>
          <a:p>
            <a:pPr marL="684213" lvl="1" indent="-227013">
              <a:spcBef>
                <a:spcPct val="5000"/>
              </a:spcBef>
              <a:buFont typeface="Arial" charset="0"/>
              <a:buBlip>
                <a:blip r:embed="rId2"/>
              </a:buBlip>
            </a:pPr>
            <a:r>
              <a:rPr lang="en-US" sz="1400" dirty="0" smtClean="0">
                <a:cs typeface="Arial" charset="0"/>
              </a:rPr>
              <a:t>2 IRs with same acceptance</a:t>
            </a:r>
          </a:p>
          <a:p>
            <a:pPr marL="227013" indent="-227013" defTabSz="914400" eaLnBrk="1" hangingPunct="1">
              <a:spcBef>
                <a:spcPct val="5000"/>
              </a:spcBef>
              <a:buFont typeface="Arial" charset="0"/>
              <a:buBlip>
                <a:blip r:embed="rId2"/>
              </a:buBlip>
            </a:pPr>
            <a:r>
              <a:rPr lang="en-US" sz="1800" dirty="0" smtClean="0">
                <a:cs typeface="Arial" charset="0"/>
              </a:rPr>
              <a:t>DC and bunched beam </a:t>
            </a:r>
            <a:r>
              <a:rPr lang="en-US" sz="1800" b="1" dirty="0" smtClean="0">
                <a:cs typeface="Arial" charset="0"/>
              </a:rPr>
              <a:t>coolers </a:t>
            </a:r>
            <a:r>
              <a:rPr lang="en-US" sz="1800" dirty="0" smtClean="0">
                <a:cs typeface="Arial" charset="0"/>
              </a:rPr>
              <a:t>(incremental changes + no BBC concept)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20800" y="2350151"/>
            <a:ext cx="5462703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JLEIC Energy: √s = 20 to 100 GeV upgradable to 140 GeV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866083" y="2321467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0417" y="2953427"/>
            <a:ext cx="3667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 of the design remains the same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305608" y="502393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49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latin typeface="Arial" charset="0"/>
                <a:ea typeface="MS PGothic" pitchFamily="34" charset="-128"/>
                <a:cs typeface="MS PGothic" pitchFamily="34" charset="-128"/>
              </a:rPr>
              <a:t>High luminosity: </a:t>
            </a:r>
            <a:r>
              <a:rPr lang="en-US" sz="3600" dirty="0" smtClean="0">
                <a:latin typeface="Arial" charset="0"/>
                <a:ea typeface="MS PGothic" pitchFamily="34" charset="-128"/>
                <a:cs typeface="MS PGothic" pitchFamily="34" charset="-128"/>
              </a:rPr>
              <a:t>multi-phased cooling</a:t>
            </a:r>
            <a:endParaRPr lang="en-US" sz="3600" b="1" dirty="0"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509588" y="896938"/>
            <a:ext cx="8210550" cy="1463675"/>
            <a:chOff x="321" y="565"/>
            <a:chExt cx="5172" cy="922"/>
          </a:xfrm>
        </p:grpSpPr>
        <p:cxnSp>
          <p:nvCxnSpPr>
            <p:cNvPr id="35887" name="Straight Connector 5"/>
            <p:cNvCxnSpPr>
              <a:cxnSpLocks noChangeShapeType="1"/>
            </p:cNvCxnSpPr>
            <p:nvPr/>
          </p:nvCxnSpPr>
          <p:spPr bwMode="auto">
            <a:xfrm flipV="1">
              <a:off x="704" y="1026"/>
              <a:ext cx="36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sp>
          <p:nvSpPr>
            <p:cNvPr id="35888" name="Rectangle 6"/>
            <p:cNvSpPr>
              <a:spLocks noChangeArrowheads="1"/>
            </p:cNvSpPr>
            <p:nvPr/>
          </p:nvSpPr>
          <p:spPr bwMode="auto">
            <a:xfrm>
              <a:off x="583" y="980"/>
              <a:ext cx="104" cy="91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/>
              <a:endParaRPr lang="en-US" sz="1400" b="1"/>
            </a:p>
          </p:txBody>
        </p:sp>
        <p:sp>
          <p:nvSpPr>
            <p:cNvPr id="35889" name="Rectangle 7"/>
            <p:cNvSpPr>
              <a:spLocks noChangeArrowheads="1"/>
            </p:cNvSpPr>
            <p:nvPr/>
          </p:nvSpPr>
          <p:spPr bwMode="auto">
            <a:xfrm>
              <a:off x="1197" y="923"/>
              <a:ext cx="603" cy="195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/>
              <a:endParaRPr lang="en-US" sz="1400" b="1"/>
            </a:p>
          </p:txBody>
        </p:sp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2486" y="749"/>
              <a:ext cx="503" cy="554"/>
              <a:chOff x="1676400" y="1295399"/>
              <a:chExt cx="609600" cy="609600"/>
            </a:xfrm>
          </p:grpSpPr>
          <p:cxnSp>
            <p:nvCxnSpPr>
              <p:cNvPr id="35910" name="Straight Connector 41"/>
              <p:cNvCxnSpPr>
                <a:cxnSpLocks noChangeShapeType="1"/>
              </p:cNvCxnSpPr>
              <p:nvPr/>
            </p:nvCxnSpPr>
            <p:spPr bwMode="auto">
              <a:xfrm rot="5400000">
                <a:off x="1828800" y="1600199"/>
                <a:ext cx="304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</p:cxnSp>
          <p:grpSp>
            <p:nvGrpSpPr>
              <p:cNvPr id="4" name="Group 23"/>
              <p:cNvGrpSpPr>
                <a:grpSpLocks/>
              </p:cNvGrpSpPr>
              <p:nvPr/>
            </p:nvGrpSpPr>
            <p:grpSpPr bwMode="auto">
              <a:xfrm>
                <a:off x="1981200" y="1295399"/>
                <a:ext cx="304800" cy="304800"/>
                <a:chOff x="2971800" y="1295400"/>
                <a:chExt cx="304800" cy="304800"/>
              </a:xfrm>
            </p:grpSpPr>
            <p:sp>
              <p:nvSpPr>
                <p:cNvPr id="49" name="Arc 20"/>
                <p:cNvSpPr/>
                <p:nvPr/>
              </p:nvSpPr>
              <p:spPr bwMode="auto">
                <a:xfrm>
                  <a:off x="2973617" y="1296500"/>
                  <a:ext cx="302982" cy="305900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b="1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Arc 21"/>
                <p:cNvSpPr/>
                <p:nvPr/>
              </p:nvSpPr>
              <p:spPr bwMode="auto">
                <a:xfrm rot="16200000">
                  <a:off x="2972158" y="1297959"/>
                  <a:ext cx="305900" cy="302982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b="1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Arc 50"/>
                <p:cNvSpPr/>
                <p:nvPr/>
              </p:nvSpPr>
              <p:spPr bwMode="auto">
                <a:xfrm rot="5400000">
                  <a:off x="2972158" y="1297959"/>
                  <a:ext cx="305900" cy="302982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b="1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" name="Group 24"/>
              <p:cNvGrpSpPr>
                <a:grpSpLocks/>
              </p:cNvGrpSpPr>
              <p:nvPr/>
            </p:nvGrpSpPr>
            <p:grpSpPr bwMode="auto">
              <a:xfrm rot="10800000">
                <a:off x="1676400" y="1600199"/>
                <a:ext cx="304800" cy="304800"/>
                <a:chOff x="2971800" y="1295400"/>
                <a:chExt cx="304800" cy="304800"/>
              </a:xfrm>
            </p:grpSpPr>
            <p:sp>
              <p:nvSpPr>
                <p:cNvPr id="46" name="Arc 45"/>
                <p:cNvSpPr/>
                <p:nvPr/>
              </p:nvSpPr>
              <p:spPr bwMode="auto">
                <a:xfrm>
                  <a:off x="2984525" y="1292100"/>
                  <a:ext cx="306618" cy="303699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b="1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Arc 46"/>
                <p:cNvSpPr/>
                <p:nvPr/>
              </p:nvSpPr>
              <p:spPr bwMode="auto">
                <a:xfrm rot="16200000">
                  <a:off x="2985985" y="1290640"/>
                  <a:ext cx="303699" cy="306618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b="1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Arc 47"/>
                <p:cNvSpPr/>
                <p:nvPr/>
              </p:nvSpPr>
              <p:spPr bwMode="auto">
                <a:xfrm rot="5400000">
                  <a:off x="2985985" y="1290640"/>
                  <a:ext cx="303699" cy="306618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b="1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35913" name="Straight Connector 44"/>
              <p:cNvCxnSpPr>
                <a:cxnSpLocks noChangeShapeType="1"/>
              </p:cNvCxnSpPr>
              <p:nvPr/>
            </p:nvCxnSpPr>
            <p:spPr bwMode="auto">
              <a:xfrm rot="10800000">
                <a:off x="1828800" y="1600200"/>
                <a:ext cx="304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" name="Group 42"/>
            <p:cNvGrpSpPr>
              <a:grpSpLocks/>
            </p:cNvGrpSpPr>
            <p:nvPr/>
          </p:nvGrpSpPr>
          <p:grpSpPr bwMode="auto">
            <a:xfrm>
              <a:off x="3988" y="565"/>
              <a:ext cx="1005" cy="922"/>
              <a:chOff x="1676400" y="1295399"/>
              <a:chExt cx="609600" cy="609600"/>
            </a:xfrm>
          </p:grpSpPr>
          <p:cxnSp>
            <p:nvCxnSpPr>
              <p:cNvPr id="35900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1828800" y="1600199"/>
                <a:ext cx="304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</p:cxnSp>
          <p:grpSp>
            <p:nvGrpSpPr>
              <p:cNvPr id="7" name="Group 23"/>
              <p:cNvGrpSpPr>
                <a:grpSpLocks/>
              </p:cNvGrpSpPr>
              <p:nvPr/>
            </p:nvGrpSpPr>
            <p:grpSpPr bwMode="auto">
              <a:xfrm>
                <a:off x="1981200" y="1295399"/>
                <a:ext cx="304800" cy="304800"/>
                <a:chOff x="2971800" y="1295400"/>
                <a:chExt cx="304800" cy="304800"/>
              </a:xfrm>
            </p:grpSpPr>
            <p:sp>
              <p:nvSpPr>
                <p:cNvPr id="29" name="Arc 28"/>
                <p:cNvSpPr/>
                <p:nvPr/>
              </p:nvSpPr>
              <p:spPr bwMode="auto">
                <a:xfrm>
                  <a:off x="2971496" y="1296061"/>
                  <a:ext cx="304497" cy="304139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b="1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Arc 29"/>
                <p:cNvSpPr/>
                <p:nvPr/>
              </p:nvSpPr>
              <p:spPr bwMode="auto">
                <a:xfrm rot="16200000">
                  <a:off x="2971675" y="1295882"/>
                  <a:ext cx="304139" cy="304497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b="1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Arc 30"/>
                <p:cNvSpPr/>
                <p:nvPr/>
              </p:nvSpPr>
              <p:spPr bwMode="auto">
                <a:xfrm rot="5400000">
                  <a:off x="2971675" y="1295882"/>
                  <a:ext cx="304139" cy="304497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b="1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" name="Group 24"/>
              <p:cNvGrpSpPr>
                <a:grpSpLocks/>
              </p:cNvGrpSpPr>
              <p:nvPr/>
            </p:nvGrpSpPr>
            <p:grpSpPr bwMode="auto">
              <a:xfrm rot="10800000">
                <a:off x="1676400" y="1600199"/>
                <a:ext cx="304800" cy="304800"/>
                <a:chOff x="2971800" y="1295400"/>
                <a:chExt cx="304800" cy="304800"/>
              </a:xfrm>
            </p:grpSpPr>
            <p:sp>
              <p:nvSpPr>
                <p:cNvPr id="26" name="Arc 25"/>
                <p:cNvSpPr/>
                <p:nvPr/>
              </p:nvSpPr>
              <p:spPr bwMode="auto">
                <a:xfrm>
                  <a:off x="2975136" y="1293417"/>
                  <a:ext cx="305103" cy="305461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b="1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Arc 26"/>
                <p:cNvSpPr/>
                <p:nvPr/>
              </p:nvSpPr>
              <p:spPr bwMode="auto">
                <a:xfrm rot="16200000">
                  <a:off x="2974958" y="1293596"/>
                  <a:ext cx="305461" cy="305103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b="1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Arc 27"/>
                <p:cNvSpPr/>
                <p:nvPr/>
              </p:nvSpPr>
              <p:spPr bwMode="auto">
                <a:xfrm rot="5400000">
                  <a:off x="2974958" y="1293596"/>
                  <a:ext cx="305461" cy="305103"/>
                </a:xfrm>
                <a:prstGeom prst="arc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b="1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35903" name="Straight Connector 24"/>
              <p:cNvCxnSpPr>
                <a:cxnSpLocks noChangeShapeType="1"/>
              </p:cNvCxnSpPr>
              <p:nvPr/>
            </p:nvCxnSpPr>
            <p:spPr bwMode="auto">
              <a:xfrm rot="10800000">
                <a:off x="1828800" y="1600200"/>
                <a:ext cx="304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35892" name="TextBox 12"/>
            <p:cNvSpPr txBox="1">
              <a:spLocks noChangeArrowheads="1"/>
            </p:cNvSpPr>
            <p:nvPr/>
          </p:nvSpPr>
          <p:spPr bwMode="auto">
            <a:xfrm>
              <a:off x="321" y="607"/>
              <a:ext cx="68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400" b="1">
                  <a:latin typeface="Calibri" panose="020F0502020204030204" pitchFamily="34" charset="0"/>
                </a:rPr>
                <a:t>ion sources</a:t>
              </a:r>
            </a:p>
          </p:txBody>
        </p:sp>
        <p:sp>
          <p:nvSpPr>
            <p:cNvPr id="35893" name="TextBox 13"/>
            <p:cNvSpPr txBox="1">
              <a:spLocks noChangeArrowheads="1"/>
            </p:cNvSpPr>
            <p:nvPr/>
          </p:nvSpPr>
          <p:spPr bwMode="auto">
            <a:xfrm>
              <a:off x="1069" y="725"/>
              <a:ext cx="91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400" b="1" dirty="0">
                  <a:latin typeface="Calibri" panose="020F0502020204030204" pitchFamily="34" charset="0"/>
                </a:rPr>
                <a:t>ion </a:t>
              </a:r>
              <a:r>
                <a:rPr lang="en-US" sz="1400" b="1" dirty="0" err="1">
                  <a:latin typeface="Calibri" panose="020F0502020204030204" pitchFamily="34" charset="0"/>
                </a:rPr>
                <a:t>linac</a:t>
              </a:r>
              <a:endParaRPr lang="en-US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35894" name="TextBox 14"/>
            <p:cNvSpPr txBox="1">
              <a:spLocks noChangeArrowheads="1"/>
            </p:cNvSpPr>
            <p:nvPr/>
          </p:nvSpPr>
          <p:spPr bwMode="auto">
            <a:xfrm>
              <a:off x="2599" y="1022"/>
              <a:ext cx="115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400" b="1" dirty="0">
                  <a:latin typeface="Calibri" panose="020F0502020204030204" pitchFamily="34" charset="0"/>
                </a:rPr>
                <a:t>Booster </a:t>
              </a:r>
            </a:p>
            <a:p>
              <a:pPr algn="ctr" eaLnBrk="1" hangingPunct="1"/>
              <a:r>
                <a:rPr lang="en-US" sz="1400" b="1" dirty="0">
                  <a:latin typeface="Calibri" panose="020F0502020204030204" pitchFamily="34" charset="0"/>
                </a:rPr>
                <a:t>   (0.285 to </a:t>
              </a:r>
              <a:r>
                <a:rPr lang="en-US" sz="1400" b="1" dirty="0" smtClean="0">
                  <a:latin typeface="Calibri" panose="020F0502020204030204" pitchFamily="34" charset="0"/>
                </a:rPr>
                <a:t>11 </a:t>
              </a:r>
              <a:r>
                <a:rPr lang="en-US" sz="1400" b="1" dirty="0">
                  <a:latin typeface="Calibri" panose="020F0502020204030204" pitchFamily="34" charset="0"/>
                </a:rPr>
                <a:t>GeV)</a:t>
              </a:r>
            </a:p>
          </p:txBody>
        </p:sp>
        <p:sp>
          <p:nvSpPr>
            <p:cNvPr id="35895" name="TextBox 16"/>
            <p:cNvSpPr txBox="1">
              <a:spLocks noChangeArrowheads="1"/>
            </p:cNvSpPr>
            <p:nvPr/>
          </p:nvSpPr>
          <p:spPr bwMode="auto">
            <a:xfrm>
              <a:off x="4453" y="1022"/>
              <a:ext cx="104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400" b="1" dirty="0">
                  <a:latin typeface="Calibri" panose="020F0502020204030204" pitchFamily="34" charset="0"/>
                </a:rPr>
                <a:t>collider ring</a:t>
              </a:r>
            </a:p>
            <a:p>
              <a:pPr algn="ctr" eaLnBrk="1" hangingPunct="1"/>
              <a:r>
                <a:rPr lang="en-US" sz="1400" b="1" dirty="0" smtClean="0">
                  <a:latin typeface="Calibri" panose="020F0502020204030204" pitchFamily="34" charset="0"/>
                </a:rPr>
                <a:t>(11 </a:t>
              </a:r>
              <a:r>
                <a:rPr lang="en-US" sz="1400" b="1" dirty="0">
                  <a:latin typeface="Calibri" panose="020F0502020204030204" pitchFamily="34" charset="0"/>
                </a:rPr>
                <a:t>to </a:t>
              </a:r>
              <a:r>
                <a:rPr lang="en-US" sz="1400" b="1" dirty="0" smtClean="0">
                  <a:latin typeface="Calibri" panose="020F0502020204030204" pitchFamily="34" charset="0"/>
                </a:rPr>
                <a:t>200 </a:t>
              </a:r>
              <a:r>
                <a:rPr lang="en-US" sz="1400" b="1" dirty="0">
                  <a:latin typeface="Calibri" panose="020F0502020204030204" pitchFamily="34" charset="0"/>
                </a:rPr>
                <a:t>GeV)</a:t>
              </a:r>
            </a:p>
          </p:txBody>
        </p:sp>
        <p:sp>
          <p:nvSpPr>
            <p:cNvPr id="35896" name="Rectangle 17"/>
            <p:cNvSpPr>
              <a:spLocks noChangeArrowheads="1"/>
            </p:cNvSpPr>
            <p:nvPr/>
          </p:nvSpPr>
          <p:spPr bwMode="auto">
            <a:xfrm>
              <a:off x="2599" y="996"/>
              <a:ext cx="70" cy="61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/>
              <a:endParaRPr lang="en-US" sz="1400" b="1"/>
            </a:p>
          </p:txBody>
        </p:sp>
        <p:sp>
          <p:nvSpPr>
            <p:cNvPr id="35897" name="Rectangle 18"/>
            <p:cNvSpPr>
              <a:spLocks noChangeArrowheads="1"/>
            </p:cNvSpPr>
            <p:nvPr/>
          </p:nvSpPr>
          <p:spPr bwMode="auto">
            <a:xfrm>
              <a:off x="4271" y="996"/>
              <a:ext cx="137" cy="61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/>
              <a:endParaRPr lang="en-US" sz="1400" b="1"/>
            </a:p>
          </p:txBody>
        </p:sp>
        <p:sp>
          <p:nvSpPr>
            <p:cNvPr id="35898" name="TextBox 20"/>
            <p:cNvSpPr txBox="1">
              <a:spLocks noChangeArrowheads="1"/>
            </p:cNvSpPr>
            <p:nvPr/>
          </p:nvSpPr>
          <p:spPr bwMode="auto">
            <a:xfrm>
              <a:off x="3942" y="646"/>
              <a:ext cx="59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4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BB/DC </a:t>
              </a:r>
              <a:r>
                <a:rPr lang="en-US" sz="14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cooler</a:t>
              </a:r>
            </a:p>
          </p:txBody>
        </p:sp>
        <p:sp>
          <p:nvSpPr>
            <p:cNvPr id="35899" name="TextBox 20"/>
            <p:cNvSpPr txBox="1">
              <a:spLocks noChangeArrowheads="1"/>
            </p:cNvSpPr>
            <p:nvPr/>
          </p:nvSpPr>
          <p:spPr bwMode="auto">
            <a:xfrm>
              <a:off x="2217" y="646"/>
              <a:ext cx="61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400" b="1">
                  <a:solidFill>
                    <a:srgbClr val="FF0000"/>
                  </a:solidFill>
                  <a:latin typeface="Calibri" panose="020F0502020204030204" pitchFamily="34" charset="0"/>
                </a:rPr>
                <a:t>DC cooler</a:t>
              </a:r>
            </a:p>
          </p:txBody>
        </p:sp>
      </p:grpSp>
      <p:sp>
        <p:nvSpPr>
          <p:cNvPr id="35886" name="Content Placeholder 1"/>
          <p:cNvSpPr>
            <a:spLocks noGrp="1"/>
          </p:cNvSpPr>
          <p:nvPr>
            <p:ph idx="4294967295"/>
          </p:nvPr>
        </p:nvSpPr>
        <p:spPr>
          <a:xfrm>
            <a:off x="194331" y="5709642"/>
            <a:ext cx="8905875" cy="722312"/>
          </a:xfrm>
          <a:solidFill>
            <a:srgbClr val="FFFF99"/>
          </a:solidFill>
        </p:spPr>
        <p:txBody>
          <a:bodyPr>
            <a:normAutofit/>
          </a:bodyPr>
          <a:lstStyle/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CC0000"/>
              </a:buClr>
              <a:buFont typeface="Wingdings" charset="2"/>
              <a:buChar char="§"/>
            </a:pPr>
            <a:r>
              <a:rPr lang="en-US" sz="1800" dirty="0">
                <a:latin typeface="Arial" charset="0"/>
                <a:ea typeface="MS PGothic" pitchFamily="34" charset="-128"/>
                <a:cs typeface="MS PGothic" pitchFamily="34" charset="-128"/>
              </a:rPr>
              <a:t>DC cooling for emittance reduction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0"/>
              </a:spcBef>
              <a:buClr>
                <a:srgbClr val="CC0000"/>
              </a:buClr>
              <a:buFont typeface="Wingdings" charset="2"/>
              <a:buChar char="§"/>
            </a:pPr>
            <a:r>
              <a:rPr lang="en-US" sz="1800" dirty="0">
                <a:latin typeface="Arial" charset="0"/>
                <a:ea typeface="MS PGothic" pitchFamily="34" charset="-128"/>
                <a:cs typeface="MS PGothic" pitchFamily="34" charset="-128"/>
              </a:rPr>
              <a:t>BBC cooling for emittance preservation against intra-beam </a:t>
            </a:r>
            <a:r>
              <a:rPr lang="en-US" sz="1800" smtClean="0">
                <a:latin typeface="Arial" charset="0"/>
                <a:ea typeface="MS PGothic" pitchFamily="34" charset="-128"/>
                <a:cs typeface="MS PGothic" pitchFamily="34" charset="-128"/>
              </a:rPr>
              <a:t>scattering </a:t>
            </a:r>
            <a:endParaRPr lang="en-US" sz="1800" dirty="0"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65122" y="20951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451F-9B7F-8144-A541-E9E65ECBB23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JLEIC Design Update (Oct. 2018)</a:t>
            </a:r>
            <a:endParaRPr lang="en-US"/>
          </a:p>
        </p:txBody>
      </p:sp>
      <p:pic>
        <p:nvPicPr>
          <p:cNvPr id="45" name="Picture 4" descr="Image result for Fermilab electron cool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3380" b="23370"/>
          <a:stretch/>
        </p:blipFill>
        <p:spPr bwMode="auto">
          <a:xfrm>
            <a:off x="7775696" y="2787002"/>
            <a:ext cx="1202535" cy="16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11"/>
          <p:cNvSpPr txBox="1">
            <a:spLocks noChangeArrowheads="1"/>
          </p:cNvSpPr>
          <p:nvPr/>
        </p:nvSpPr>
        <p:spPr bwMode="auto">
          <a:xfrm>
            <a:off x="7627631" y="4442122"/>
            <a:ext cx="1496232" cy="46166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200" dirty="0" smtClean="0"/>
              <a:t>4.3 </a:t>
            </a:r>
            <a:r>
              <a:rPr lang="en-US" altLang="en-US" sz="1200" dirty="0"/>
              <a:t>MeV DC </a:t>
            </a:r>
            <a:r>
              <a:rPr lang="en-US" altLang="en-US" sz="1200" dirty="0" smtClean="0"/>
              <a:t>Cooler @</a:t>
            </a:r>
            <a:r>
              <a:rPr lang="en-US" altLang="en-US" sz="1200" dirty="0" err="1" smtClean="0"/>
              <a:t>Fermilab</a:t>
            </a:r>
            <a:endParaRPr lang="en-US" altLang="en-US" sz="1200" dirty="0">
              <a:solidFill>
                <a:srgbClr val="000000"/>
              </a:solidFill>
            </a:endParaRPr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610819"/>
              </p:ext>
            </p:extLst>
          </p:nvPr>
        </p:nvGraphicFramePr>
        <p:xfrm>
          <a:off x="221874" y="2417744"/>
          <a:ext cx="7467599" cy="3276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381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40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6821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420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2274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7237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45696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Ring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Functions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Kinetic energy (GeV / MeV)</a:t>
                      </a:r>
                      <a:endParaRPr lang="en-US" sz="1600" b="1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18288" marB="18288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Cooler type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56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Proton</a:t>
                      </a:r>
                      <a:endParaRPr lang="en-US" sz="1600" b="1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 ion</a:t>
                      </a:r>
                      <a:endParaRPr lang="en-US" sz="1600" b="1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630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booster ring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Accumulation of positive ions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(injection)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0.054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6302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collider ring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Maintain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emitt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during stacking</a:t>
                      </a:r>
                      <a:endParaRPr lang="en-US" sz="16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(injection)</a:t>
                      </a:r>
                      <a:endParaRPr lang="en-US" sz="16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18288" marB="18288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(injection)</a:t>
                      </a:r>
                      <a:endParaRPr lang="en-US" sz="16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18288" marB="18288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 (proton)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 (lead)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</a:t>
                      </a:r>
                      <a:endParaRPr lang="en-US" sz="16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6302">
                <a:tc vMerge="1"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Pre-cooling for </a:t>
                      </a:r>
                      <a:r>
                        <a:rPr lang="en-US" sz="1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emitt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reduction</a:t>
                      </a:r>
                      <a:endParaRPr lang="en-US" sz="16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(injection)</a:t>
                      </a:r>
                      <a:endParaRPr lang="en-US" sz="16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(ramp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</a:t>
                      </a:r>
                      <a:endParaRPr lang="en-US" sz="16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6302">
                <a:tc vMerge="1">
                  <a:txBody>
                    <a:bodyPr/>
                    <a:lstStyle/>
                    <a:p>
                      <a:pPr algn="ctr"/>
                      <a:endParaRPr lang="en-US" sz="15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Maintain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emitt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during collision</a:t>
                      </a:r>
                      <a:endParaRPr lang="en-US" sz="16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200</a:t>
                      </a:r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78.3</a:t>
                      </a: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109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BBC/ERL</a:t>
                      </a:r>
                      <a:endParaRPr lang="en-US" sz="16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5260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975" y="0"/>
            <a:ext cx="7313613" cy="852904"/>
          </a:xfrm>
        </p:spPr>
        <p:txBody>
          <a:bodyPr/>
          <a:lstStyle/>
          <a:p>
            <a:r>
              <a:rPr lang="en-US" sz="3200" b="1" dirty="0" smtClean="0"/>
              <a:t>Bunched Beam Cooling</a:t>
            </a:r>
            <a:endParaRPr lang="en-US" sz="3200" b="1" dirty="0"/>
          </a:p>
        </p:txBody>
      </p:sp>
      <p:pic>
        <p:nvPicPr>
          <p:cNvPr id="53" name="Picture 52" descr="Screen Shot 2016-11-16 at 1.56.5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852904"/>
            <a:ext cx="6553200" cy="2825663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0" y="2589487"/>
            <a:ext cx="2938688" cy="120032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4C5A6A"/>
                </a:solidFill>
              </a:rPr>
              <a:t>Enabling technologies </a:t>
            </a:r>
            <a:r>
              <a:rPr lang="en-US" dirty="0" smtClean="0">
                <a:solidFill>
                  <a:srgbClr val="4C5A6A"/>
                </a:solidFill>
              </a:rPr>
              <a:t>: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Fast kickers</a:t>
            </a:r>
            <a:r>
              <a:rPr lang="en-US" dirty="0" smtClean="0">
                <a:solidFill>
                  <a:srgbClr val="4C5A6A"/>
                </a:solidFill>
              </a:rPr>
              <a:t>, risetime &lt;1 nsec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Magnetized source </a:t>
            </a:r>
            <a:r>
              <a:rPr lang="en-US" dirty="0" smtClean="0">
                <a:solidFill>
                  <a:srgbClr val="4C5A6A"/>
                </a:solidFill>
              </a:rPr>
              <a:t>~75mA</a:t>
            </a:r>
          </a:p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30077"/>
            <a:ext cx="260985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-5434" y="1717040"/>
            <a:ext cx="2631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4C5A6A"/>
                </a:solidFill>
                <a:cs typeface="Garamond (Body)"/>
              </a:rPr>
              <a:t>ERL cooler +</a:t>
            </a:r>
          </a:p>
          <a:p>
            <a:r>
              <a:rPr lang="en-US" b="1" dirty="0" smtClean="0">
                <a:solidFill>
                  <a:srgbClr val="4C5A6A"/>
                </a:solidFill>
                <a:cs typeface="Garamond (Body)"/>
              </a:rPr>
              <a:t>Multi-turn circulator ring</a:t>
            </a:r>
            <a:endParaRPr lang="en-US" b="1" dirty="0">
              <a:solidFill>
                <a:srgbClr val="4C5A6A"/>
              </a:solidFill>
              <a:cs typeface="Garamond (Body)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451F-9B7F-8144-A541-E9E65ECBB23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JLEIC Design Update (Oct. 2018)</a:t>
            </a:r>
            <a:endParaRPr lang="en-US"/>
          </a:p>
        </p:txBody>
      </p:sp>
      <p:pic>
        <p:nvPicPr>
          <p:cNvPr id="4" name="Picture 3" descr="Screen Shot 2018-10-20 at 5.08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795" y="3201989"/>
            <a:ext cx="3467307" cy="324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89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5555"/>
            <a:ext cx="7313613" cy="594925"/>
          </a:xfrm>
        </p:spPr>
        <p:txBody>
          <a:bodyPr/>
          <a:lstStyle/>
          <a:p>
            <a:r>
              <a:rPr lang="en-US" sz="3600" b="1" dirty="0" smtClean="0"/>
              <a:t>High polarization: Figure-8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992804"/>
            <a:ext cx="3796453" cy="4781464"/>
          </a:xfrm>
        </p:spPr>
        <p:txBody>
          <a:bodyPr>
            <a:normAutofit fontScale="92500" lnSpcReduction="10000"/>
          </a:bodyPr>
          <a:lstStyle/>
          <a:p>
            <a:pPr defTabSz="914400">
              <a:buBlip>
                <a:blip r:embed="rId2"/>
              </a:buBlip>
            </a:pPr>
            <a:r>
              <a:rPr lang="en-US" sz="1800" b="1" dirty="0" smtClean="0">
                <a:solidFill>
                  <a:srgbClr val="3366FF"/>
                </a:solidFill>
                <a:cs typeface="Arial" charset="0"/>
              </a:rPr>
              <a:t>Figure-8 </a:t>
            </a:r>
            <a:r>
              <a:rPr lang="en-US" sz="1800" dirty="0" smtClean="0">
                <a:cs typeface="Arial" charset="0"/>
              </a:rPr>
              <a:t>concept: </a:t>
            </a:r>
            <a:r>
              <a:rPr lang="en-US" sz="1800" u="sng" dirty="0" smtClean="0">
                <a:cs typeface="Arial" charset="0"/>
              </a:rPr>
              <a:t>spin precession in one arc is exactly cancelled in the other </a:t>
            </a:r>
            <a:endParaRPr lang="en-US" u="sng" dirty="0" smtClean="0">
              <a:cs typeface="Arial" charset="0"/>
            </a:endParaRPr>
          </a:p>
          <a:p>
            <a:pPr defTabSz="914400">
              <a:buBlip>
                <a:blip r:embed="rId2"/>
              </a:buBlip>
            </a:pPr>
            <a:r>
              <a:rPr lang="en-US" sz="1800" b="1" dirty="0" smtClean="0">
                <a:solidFill>
                  <a:srgbClr val="3366FF"/>
                </a:solidFill>
                <a:cs typeface="Arial" charset="0"/>
              </a:rPr>
              <a:t>Spin stabilization by small fields</a:t>
            </a:r>
            <a:r>
              <a:rPr lang="en-US" sz="1800" dirty="0" smtClean="0">
                <a:cs typeface="Arial" charset="0"/>
              </a:rPr>
              <a:t>: </a:t>
            </a:r>
            <a:r>
              <a:rPr lang="en-US" sz="1800" dirty="0" smtClean="0">
                <a:solidFill>
                  <a:schemeClr val="hlink"/>
                </a:solidFill>
                <a:cs typeface="Arial" charset="0"/>
              </a:rPr>
              <a:t>~3 Tm</a:t>
            </a:r>
            <a:r>
              <a:rPr lang="en-US" sz="1800" dirty="0" smtClean="0">
                <a:cs typeface="Arial" charset="0"/>
              </a:rPr>
              <a:t> vs. </a:t>
            </a:r>
            <a:r>
              <a:rPr lang="en-US" sz="1800" dirty="0" smtClean="0">
                <a:solidFill>
                  <a:srgbClr val="FF0000"/>
                </a:solidFill>
                <a:cs typeface="Arial" charset="0"/>
              </a:rPr>
              <a:t>~ 400 Tm</a:t>
            </a:r>
            <a:r>
              <a:rPr lang="en-US" sz="1800" dirty="0" smtClean="0">
                <a:cs typeface="Arial" charset="0"/>
              </a:rPr>
              <a:t> for </a:t>
            </a:r>
            <a:r>
              <a:rPr lang="en-US" sz="1800" b="1" dirty="0" smtClean="0">
                <a:cs typeface="Arial" charset="0"/>
              </a:rPr>
              <a:t>deuterons </a:t>
            </a:r>
            <a:r>
              <a:rPr lang="en-US" sz="1800" dirty="0" smtClean="0">
                <a:cs typeface="Arial" charset="0"/>
              </a:rPr>
              <a:t>at 100 GeV</a:t>
            </a:r>
          </a:p>
          <a:p>
            <a:pPr lvl="1" defTabSz="914400"/>
            <a:r>
              <a:rPr lang="en-US" sz="1600" dirty="0" smtClean="0">
                <a:cs typeface="Arial" charset="0"/>
              </a:rPr>
              <a:t>Criterion: induced spin rotation &gt;&gt; spin rotation due to orbit errors</a:t>
            </a:r>
          </a:p>
          <a:p>
            <a:pPr defTabSz="914400">
              <a:buBlip>
                <a:blip r:embed="rId2"/>
              </a:buBlip>
            </a:pPr>
            <a:r>
              <a:rPr lang="en-US" sz="1800" b="1" dirty="0" smtClean="0">
                <a:solidFill>
                  <a:srgbClr val="3366FF"/>
                </a:solidFill>
                <a:cs typeface="Arial" charset="0"/>
              </a:rPr>
              <a:t>Highly polarized deuteron beams will run in JLEIC </a:t>
            </a:r>
          </a:p>
          <a:p>
            <a:pPr defTabSz="914400">
              <a:buBlip>
                <a:blip r:embed="rId2"/>
              </a:buBlip>
            </a:pPr>
            <a:r>
              <a:rPr lang="en-US" sz="1800" b="1" dirty="0" smtClean="0">
                <a:solidFill>
                  <a:srgbClr val="3366FF"/>
                </a:solidFill>
                <a:cs typeface="Arial" charset="0"/>
              </a:rPr>
              <a:t>3D spin rotator</a:t>
            </a:r>
            <a:r>
              <a:rPr lang="en-US" sz="1800" dirty="0" smtClean="0">
                <a:cs typeface="Arial" charset="0"/>
              </a:rPr>
              <a:t>: combination of small rotations about different axes provides any polarization orientation at any point in the collider ring</a:t>
            </a:r>
          </a:p>
          <a:p>
            <a:pPr defTabSz="914400">
              <a:buBlip>
                <a:blip r:embed="rId2"/>
              </a:buBlip>
            </a:pPr>
            <a:r>
              <a:rPr lang="en-US" sz="1800" dirty="0" smtClean="0">
                <a:cs typeface="Arial" charset="0"/>
              </a:rPr>
              <a:t>No effect on the orbit</a:t>
            </a:r>
          </a:p>
          <a:p>
            <a:pPr defTabSz="914400">
              <a:buBlip>
                <a:blip r:embed="rId2"/>
              </a:buBlip>
            </a:pPr>
            <a:r>
              <a:rPr lang="en-US" sz="1800" dirty="0" smtClean="0">
                <a:cs typeface="Arial" charset="0"/>
              </a:rPr>
              <a:t>Adiabatic spin flips</a:t>
            </a:r>
          </a:p>
          <a:p>
            <a:pPr defTabSz="914400">
              <a:buBlip>
                <a:blip r:embed="rId2"/>
              </a:buBlip>
            </a:pPr>
            <a:r>
              <a:rPr lang="en-US" sz="1800" b="1" dirty="0" smtClean="0">
                <a:solidFill>
                  <a:srgbClr val="3366FF"/>
                </a:solidFill>
                <a:cs typeface="Arial" charset="0"/>
              </a:rPr>
              <a:t>Spin tracking </a:t>
            </a:r>
            <a:r>
              <a:rPr lang="en-US" sz="1800" dirty="0" smtClean="0">
                <a:cs typeface="Arial" charset="0"/>
              </a:rPr>
              <a:t>in progress</a:t>
            </a:r>
          </a:p>
          <a:p>
            <a:pPr marL="0" indent="0" defTabSz="914400">
              <a:buNone/>
            </a:pPr>
            <a:endParaRPr lang="en-US" sz="1800" dirty="0" smtClean="0">
              <a:cs typeface="Arial" charset="0"/>
            </a:endParaRPr>
          </a:p>
        </p:txBody>
      </p: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4105558" y="1152551"/>
            <a:ext cx="5065712" cy="1463675"/>
            <a:chOff x="263103" y="2076488"/>
            <a:chExt cx="7007993" cy="1993268"/>
          </a:xfrm>
        </p:grpSpPr>
        <p:grpSp>
          <p:nvGrpSpPr>
            <p:cNvPr id="5" name="Group 1"/>
            <p:cNvGrpSpPr>
              <a:grpSpLocks/>
            </p:cNvGrpSpPr>
            <p:nvPr/>
          </p:nvGrpSpPr>
          <p:grpSpPr bwMode="auto">
            <a:xfrm>
              <a:off x="263103" y="2076488"/>
              <a:ext cx="7007993" cy="1993272"/>
              <a:chOff x="263784" y="2000754"/>
              <a:chExt cx="7007639" cy="1992658"/>
            </a:xfrm>
          </p:grpSpPr>
          <p:grpSp>
            <p:nvGrpSpPr>
              <p:cNvPr id="6" name="Group 63"/>
              <p:cNvGrpSpPr>
                <a:grpSpLocks/>
              </p:cNvGrpSpPr>
              <p:nvPr/>
            </p:nvGrpSpPr>
            <p:grpSpPr bwMode="auto">
              <a:xfrm>
                <a:off x="263784" y="2000754"/>
                <a:ext cx="6774857" cy="1992658"/>
                <a:chOff x="263784" y="2000754"/>
                <a:chExt cx="6774857" cy="1992658"/>
              </a:xfrm>
            </p:grpSpPr>
            <p:grpSp>
              <p:nvGrpSpPr>
                <p:cNvPr id="7" name="Group 64"/>
                <p:cNvGrpSpPr>
                  <a:grpSpLocks/>
                </p:cNvGrpSpPr>
                <p:nvPr/>
              </p:nvGrpSpPr>
              <p:grpSpPr bwMode="auto">
                <a:xfrm>
                  <a:off x="263784" y="2065592"/>
                  <a:ext cx="6774857" cy="1927820"/>
                  <a:chOff x="568585" y="1382769"/>
                  <a:chExt cx="6774857" cy="1927820"/>
                </a:xfrm>
              </p:grpSpPr>
              <p:grpSp>
                <p:nvGrpSpPr>
                  <p:cNvPr id="18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568585" y="1382769"/>
                    <a:ext cx="6774857" cy="1927820"/>
                    <a:chOff x="574566" y="1384347"/>
                    <a:chExt cx="7098229" cy="2000843"/>
                  </a:xfrm>
                </p:grpSpPr>
                <p:grpSp>
                  <p:nvGrpSpPr>
                    <p:cNvPr id="21" name="Group 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4566" y="1384347"/>
                      <a:ext cx="7098229" cy="2000843"/>
                      <a:chOff x="739871" y="2465045"/>
                      <a:chExt cx="7098370" cy="2001182"/>
                    </a:xfrm>
                  </p:grpSpPr>
                  <p:cxnSp>
                    <p:nvCxnSpPr>
                      <p:cNvPr id="62" name="Straight Connector 6"/>
                      <p:cNvCxnSpPr>
                        <a:cxnSpLocks noChangeShapeType="1"/>
                        <a:stCxn id="65" idx="2"/>
                        <a:endCxn id="64" idx="2"/>
                      </p:cNvCxnSpPr>
                      <p:nvPr/>
                    </p:nvCxnSpPr>
                    <p:spPr bwMode="auto">
                      <a:xfrm>
                        <a:off x="2054944" y="2547085"/>
                        <a:ext cx="4467704" cy="1837905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</p:cxnSp>
                  <p:cxnSp>
                    <p:nvCxnSpPr>
                      <p:cNvPr id="63" name="Straight Connector 8"/>
                      <p:cNvCxnSpPr>
                        <a:cxnSpLocks noChangeShapeType="1"/>
                        <a:stCxn id="65" idx="0"/>
                        <a:endCxn id="64" idx="0"/>
                      </p:cNvCxnSpPr>
                      <p:nvPr/>
                    </p:nvCxnSpPr>
                    <p:spPr bwMode="auto">
                      <a:xfrm flipV="1">
                        <a:off x="2064875" y="2583999"/>
                        <a:ext cx="4447841" cy="1764074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</p:cxnSp>
                  <p:sp>
                    <p:nvSpPr>
                      <p:cNvPr id="64" name="Arc 63"/>
                      <p:cNvSpPr/>
                      <p:nvPr/>
                    </p:nvSpPr>
                    <p:spPr bwMode="auto">
                      <a:xfrm>
                        <a:off x="5956080" y="2496454"/>
                        <a:ext cx="1882161" cy="1969773"/>
                      </a:xfrm>
                      <a:prstGeom prst="arc">
                        <a:avLst>
                          <a:gd name="adj1" fmla="val 14753656"/>
                          <a:gd name="adj2" fmla="val 6806687"/>
                        </a:avLst>
                      </a:prstGeom>
                      <a:noFill/>
                      <a:ln w="101600" cap="flat" cmpd="sng" algn="ctr">
                        <a:solidFill>
                          <a:srgbClr val="00B05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/>
                    </p:spPr>
                    <p:txBody>
                      <a:bodyPr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 sz="1800">
                          <a:latin typeface="Calibri" panose="020F0502020204030204" pitchFamily="34" charset="0"/>
                          <a:ea typeface="ＭＳ Ｐゴシック" pitchFamily="34" charset="-128"/>
                        </a:endParaRPr>
                      </a:p>
                    </p:txBody>
                  </p:sp>
                  <p:sp>
                    <p:nvSpPr>
                      <p:cNvPr id="65" name="Arc 64"/>
                      <p:cNvSpPr/>
                      <p:nvPr/>
                    </p:nvSpPr>
                    <p:spPr bwMode="auto">
                      <a:xfrm rot="10800000">
                        <a:off x="739871" y="2465045"/>
                        <a:ext cx="1882161" cy="1969773"/>
                      </a:xfrm>
                      <a:prstGeom prst="arc">
                        <a:avLst>
                          <a:gd name="adj1" fmla="val 14753656"/>
                          <a:gd name="adj2" fmla="val 6806687"/>
                        </a:avLst>
                      </a:prstGeom>
                      <a:noFill/>
                      <a:ln w="101600" cap="flat" cmpd="sng" algn="ctr">
                        <a:solidFill>
                          <a:srgbClr val="00B05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/>
                    </p:spPr>
                    <p:txBody>
                      <a:bodyPr/>
                      <a:lstStyle/>
                      <a:p>
                        <a:pPr eaLnBrk="1" fontAlgn="auto" hangingPunct="1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 sz="1800">
                          <a:latin typeface="Calibri" panose="020F0502020204030204" pitchFamily="34" charset="0"/>
                          <a:ea typeface="ＭＳ Ｐゴシック" pitchFamily="34" charset="-128"/>
                        </a:endParaRPr>
                      </a:p>
                    </p:txBody>
                  </p:sp>
                </p:grpSp>
                <p:grpSp>
                  <p:nvGrpSpPr>
                    <p:cNvPr id="23" name="Group 80"/>
                    <p:cNvGrpSpPr>
                      <a:grpSpLocks/>
                    </p:cNvGrpSpPr>
                    <p:nvPr/>
                  </p:nvGrpSpPr>
                  <p:grpSpPr bwMode="auto">
                    <a:xfrm rot="1432970">
                      <a:off x="1796563" y="1632771"/>
                      <a:ext cx="1392502" cy="182880"/>
                      <a:chOff x="1482120" y="4445095"/>
                      <a:chExt cx="1392502" cy="182880"/>
                    </a:xfrm>
                  </p:grpSpPr>
                  <p:grpSp>
                    <p:nvGrpSpPr>
                      <p:cNvPr id="29" name="Group 10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482120" y="4445095"/>
                        <a:ext cx="1392502" cy="182880"/>
                        <a:chOff x="1731698" y="1407225"/>
                        <a:chExt cx="1392502" cy="182880"/>
                      </a:xfrm>
                    </p:grpSpPr>
                    <p:sp>
                      <p:nvSpPr>
                        <p:cNvPr id="58" name="Flowchart: Direct Access Storage 1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0800000">
                          <a:off x="1731698" y="1416208"/>
                          <a:ext cx="276106" cy="141315"/>
                        </a:xfrm>
                        <a:prstGeom prst="flowChartMagneticDrum">
                          <a:avLst/>
                        </a:prstGeom>
                        <a:solidFill>
                          <a:srgbClr val="77933C"/>
                        </a:solidFill>
                        <a:ln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rot="10800000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 sz="1800">
                            <a:latin typeface="Calibri" panose="020F0502020204030204" pitchFamily="34" charset="0"/>
                            <a:ea typeface="ＭＳ Ｐゴシック" pitchFamily="34" charset="-128"/>
                          </a:endParaRPr>
                        </a:p>
                      </p:txBody>
                    </p:sp>
                    <p:sp>
                      <p:nvSpPr>
                        <p:cNvPr id="59" name="Isosceles Triangle 1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0800000">
                          <a:off x="2133601" y="1407225"/>
                          <a:ext cx="274320" cy="182880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33CC3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rot="10800000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eaLnBrk="1" hangingPunct="1"/>
                          <a:endParaRPr lang="en-US" sz="1800">
                            <a:latin typeface="Calibri" panose="020F0502020204030204" pitchFamily="34" charset="0"/>
                            <a:ea typeface="MS PGothic" pitchFamily="34" charset="-128"/>
                            <a:cs typeface="MS PGothic" pitchFamily="34" charset="-128"/>
                          </a:endParaRPr>
                        </a:p>
                      </p:txBody>
                    </p:sp>
                    <p:sp>
                      <p:nvSpPr>
                        <p:cNvPr id="60" name="Flowchart: Direct Access Storage 1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0800000">
                          <a:off x="2492712" y="1409328"/>
                          <a:ext cx="365840" cy="141316"/>
                        </a:xfrm>
                        <a:prstGeom prst="flowChartMagneticDrum">
                          <a:avLst/>
                        </a:prstGeom>
                        <a:solidFill>
                          <a:srgbClr val="77933C"/>
                        </a:solidFill>
                        <a:ln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rot="10800000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 sz="1800">
                            <a:latin typeface="Calibri" panose="020F0502020204030204" pitchFamily="34" charset="0"/>
                            <a:ea typeface="ＭＳ Ｐゴシック" pitchFamily="34" charset="-128"/>
                          </a:endParaRPr>
                        </a:p>
                      </p:txBody>
                    </p:sp>
                    <p:sp>
                      <p:nvSpPr>
                        <p:cNvPr id="61" name="Isosceles Triangle 1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0800000">
                          <a:off x="2987040" y="1407225"/>
                          <a:ext cx="137160" cy="182880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33CC3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rot="10800000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eaLnBrk="1" hangingPunct="1"/>
                          <a:endParaRPr lang="en-US" sz="1800">
                            <a:latin typeface="Calibri" panose="020F0502020204030204" pitchFamily="34" charset="0"/>
                            <a:ea typeface="MS PGothic" pitchFamily="34" charset="-128"/>
                            <a:cs typeface="MS PGothic" pitchFamily="34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56" name="Straight Arrow Connector 10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 flipV="1">
                        <a:off x="1578426" y="4521371"/>
                        <a:ext cx="182880" cy="0"/>
                      </a:xfrm>
                      <a:prstGeom prst="straightConnector1">
                        <a:avLst/>
                      </a:prstGeom>
                      <a:noFill/>
                      <a:ln w="19050">
                        <a:solidFill>
                          <a:srgbClr val="3333FF"/>
                        </a:solidFill>
                        <a:round/>
                        <a:headEnd/>
                        <a:tailEnd type="triangle" w="sm" len="med"/>
                      </a:ln>
                    </p:spPr>
                  </p:cxnSp>
                  <p:cxnSp>
                    <p:nvCxnSpPr>
                      <p:cNvPr id="57" name="Straight Arrow Connector 10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 flipV="1">
                        <a:off x="2355957" y="4520282"/>
                        <a:ext cx="265176" cy="0"/>
                      </a:xfrm>
                      <a:prstGeom prst="straightConnector1">
                        <a:avLst/>
                      </a:prstGeom>
                      <a:noFill/>
                      <a:ln w="19050">
                        <a:solidFill>
                          <a:srgbClr val="3333FF"/>
                        </a:solidFill>
                        <a:round/>
                        <a:headEnd/>
                        <a:tailEnd type="triangle" w="sm" len="med"/>
                      </a:ln>
                    </p:spPr>
                  </p:cxnSp>
                </p:grpSp>
                <p:grpSp>
                  <p:nvGrpSpPr>
                    <p:cNvPr id="30" name="Group 81"/>
                    <p:cNvGrpSpPr>
                      <a:grpSpLocks/>
                    </p:cNvGrpSpPr>
                    <p:nvPr/>
                  </p:nvGrpSpPr>
                  <p:grpSpPr bwMode="auto">
                    <a:xfrm rot="-1308187">
                      <a:off x="1825430" y="2903884"/>
                      <a:ext cx="1392450" cy="201287"/>
                      <a:chOff x="1478465" y="4435866"/>
                      <a:chExt cx="1392450" cy="201287"/>
                    </a:xfrm>
                  </p:grpSpPr>
                  <p:grpSp>
                    <p:nvGrpSpPr>
                      <p:cNvPr id="31" name="Group 9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478465" y="4435866"/>
                        <a:ext cx="1392450" cy="201287"/>
                        <a:chOff x="1728043" y="1397996"/>
                        <a:chExt cx="1392450" cy="201287"/>
                      </a:xfrm>
                    </p:grpSpPr>
                    <p:sp>
                      <p:nvSpPr>
                        <p:cNvPr id="51" name="Flowchart: Direct Access Storage 1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0800000">
                          <a:off x="1728043" y="1434937"/>
                          <a:ext cx="273805" cy="139072"/>
                        </a:xfrm>
                        <a:prstGeom prst="flowChartMagneticDrum">
                          <a:avLst/>
                        </a:prstGeom>
                        <a:solidFill>
                          <a:srgbClr val="77933C"/>
                        </a:solidFill>
                        <a:ln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rot="10800000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 sz="1800">
                            <a:latin typeface="Calibri" panose="020F0502020204030204" pitchFamily="34" charset="0"/>
                            <a:ea typeface="ＭＳ Ｐゴシック" pitchFamily="34" charset="-128"/>
                          </a:endParaRPr>
                        </a:p>
                      </p:txBody>
                    </p:sp>
                    <p:sp>
                      <p:nvSpPr>
                        <p:cNvPr id="52" name="Isosceles Triangle 1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11813">
                          <a:off x="2121927" y="1397996"/>
                          <a:ext cx="274321" cy="182879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33CC3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eaLnBrk="1" hangingPunct="1"/>
                          <a:endParaRPr lang="en-US" sz="1800">
                            <a:latin typeface="Calibri" panose="020F0502020204030204" pitchFamily="34" charset="0"/>
                            <a:ea typeface="MS PGothic" pitchFamily="34" charset="-128"/>
                            <a:cs typeface="MS PGothic" pitchFamily="34" charset="-128"/>
                          </a:endParaRPr>
                        </a:p>
                      </p:txBody>
                    </p:sp>
                    <p:sp>
                      <p:nvSpPr>
                        <p:cNvPr id="53" name="Flowchart: Direct Access Storage 1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0800000">
                          <a:off x="2502536" y="1422963"/>
                          <a:ext cx="361240" cy="136828"/>
                        </a:xfrm>
                        <a:prstGeom prst="flowChartMagneticDrum">
                          <a:avLst/>
                        </a:prstGeom>
                        <a:solidFill>
                          <a:srgbClr val="77933C"/>
                        </a:solidFill>
                        <a:ln w="9525" algn="ctr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rot="10800000"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 sz="1800">
                            <a:latin typeface="Calibri" panose="020F0502020204030204" pitchFamily="34" charset="0"/>
                            <a:ea typeface="ＭＳ Ｐゴシック" pitchFamily="34" charset="-128"/>
                          </a:endParaRPr>
                        </a:p>
                      </p:txBody>
                    </p:sp>
                    <p:sp>
                      <p:nvSpPr>
                        <p:cNvPr id="54" name="Isosceles Triangle 1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11813">
                          <a:off x="2983333" y="1416403"/>
                          <a:ext cx="137160" cy="182880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33CC3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eaLnBrk="1" hangingPunct="1"/>
                          <a:endParaRPr lang="en-US" sz="1800">
                            <a:latin typeface="Calibri" panose="020F0502020204030204" pitchFamily="34" charset="0"/>
                            <a:ea typeface="MS PGothic" pitchFamily="34" charset="-128"/>
                            <a:cs typeface="MS PGothic" pitchFamily="34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49" name="Straight Arrow Connector 9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 flipV="1">
                        <a:off x="1576428" y="4550533"/>
                        <a:ext cx="182879" cy="0"/>
                      </a:xfrm>
                      <a:prstGeom prst="straightConnector1">
                        <a:avLst/>
                      </a:prstGeom>
                      <a:noFill/>
                      <a:ln w="19050">
                        <a:solidFill>
                          <a:srgbClr val="3333FF"/>
                        </a:solidFill>
                        <a:round/>
                        <a:headEnd/>
                        <a:tailEnd type="triangle" w="sm" len="med"/>
                      </a:ln>
                    </p:spPr>
                  </p:cxnSp>
                  <p:cxnSp>
                    <p:nvCxnSpPr>
                      <p:cNvPr id="50" name="Straight Arrow Connector 10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 flipV="1">
                        <a:off x="2355212" y="4536149"/>
                        <a:ext cx="265176" cy="0"/>
                      </a:xfrm>
                      <a:prstGeom prst="straightConnector1">
                        <a:avLst/>
                      </a:prstGeom>
                      <a:noFill/>
                      <a:ln w="19050">
                        <a:solidFill>
                          <a:srgbClr val="3333FF"/>
                        </a:solidFill>
                        <a:round/>
                        <a:headEnd/>
                        <a:tailEnd type="triangle" w="sm" len="med"/>
                      </a:ln>
                    </p:spPr>
                  </p:cxnSp>
                </p:grpSp>
                <p:grpSp>
                  <p:nvGrpSpPr>
                    <p:cNvPr id="32" name="Group 82"/>
                    <p:cNvGrpSpPr>
                      <a:grpSpLocks/>
                    </p:cNvGrpSpPr>
                    <p:nvPr/>
                  </p:nvGrpSpPr>
                  <p:grpSpPr bwMode="auto">
                    <a:xfrm rot="-1238556">
                      <a:off x="5009716" y="1672748"/>
                      <a:ext cx="1391037" cy="205158"/>
                      <a:chOff x="1529158" y="4449317"/>
                      <a:chExt cx="1391037" cy="205158"/>
                    </a:xfrm>
                  </p:grpSpPr>
                  <p:grpSp>
                    <p:nvGrpSpPr>
                      <p:cNvPr id="33" name="Group 9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29158" y="4449317"/>
                        <a:ext cx="1391037" cy="205158"/>
                        <a:chOff x="1778736" y="1411447"/>
                        <a:chExt cx="1391037" cy="205158"/>
                      </a:xfrm>
                    </p:grpSpPr>
                    <p:sp>
                      <p:nvSpPr>
                        <p:cNvPr id="44" name="Flowchart: Direct Access Storage 119"/>
                        <p:cNvSpPr/>
                        <p:nvPr/>
                      </p:nvSpPr>
                      <p:spPr bwMode="auto">
                        <a:xfrm>
                          <a:off x="2895969" y="1411447"/>
                          <a:ext cx="273804" cy="134586"/>
                        </a:xfrm>
                        <a:prstGeom prst="flowChartMagneticDrum">
                          <a:avLst/>
                        </a:prstGeom>
                        <a:solidFill>
                          <a:schemeClr val="accent3">
                            <a:lumMod val="75000"/>
                          </a:schemeClr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/>
                      </p:spPr>
                      <p:txBody>
                        <a:bodyPr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 sz="1800">
                            <a:latin typeface="Calibri" panose="020F0502020204030204" pitchFamily="34" charset="0"/>
                            <a:ea typeface="ＭＳ Ｐゴシック" pitchFamily="34" charset="-128"/>
                          </a:endParaRPr>
                        </a:p>
                      </p:txBody>
                    </p:sp>
                    <p:sp>
                      <p:nvSpPr>
                        <p:cNvPr id="45" name="Isosceles Triangle 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0778556">
                          <a:off x="2517128" y="1420476"/>
                          <a:ext cx="274321" cy="182879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33CC3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rot="10800000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eaLnBrk="1" hangingPunct="1"/>
                          <a:endParaRPr lang="en-US" sz="1800">
                            <a:latin typeface="Calibri" panose="020F0502020204030204" pitchFamily="34" charset="0"/>
                            <a:ea typeface="MS PGothic" pitchFamily="34" charset="-128"/>
                            <a:cs typeface="MS PGothic" pitchFamily="34" charset="-128"/>
                          </a:endParaRPr>
                        </a:p>
                      </p:txBody>
                    </p:sp>
                    <p:sp>
                      <p:nvSpPr>
                        <p:cNvPr id="46" name="Flowchart: Direct Access Storage 121"/>
                        <p:cNvSpPr/>
                        <p:nvPr/>
                      </p:nvSpPr>
                      <p:spPr bwMode="auto">
                        <a:xfrm>
                          <a:off x="2019417" y="1418340"/>
                          <a:ext cx="365840" cy="143558"/>
                        </a:xfrm>
                        <a:prstGeom prst="flowChartMagneticDrum">
                          <a:avLst/>
                        </a:prstGeom>
                        <a:solidFill>
                          <a:schemeClr val="accent3">
                            <a:lumMod val="75000"/>
                          </a:schemeClr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/>
                      </p:spPr>
                      <p:txBody>
                        <a:bodyPr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 sz="1800">
                            <a:latin typeface="Calibri" panose="020F0502020204030204" pitchFamily="34" charset="0"/>
                            <a:ea typeface="ＭＳ Ｐゴシック" pitchFamily="34" charset="-128"/>
                          </a:endParaRPr>
                        </a:p>
                      </p:txBody>
                    </p:sp>
                    <p:sp>
                      <p:nvSpPr>
                        <p:cNvPr id="47" name="Isosceles Triangle 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0718556">
                          <a:off x="1778736" y="1433725"/>
                          <a:ext cx="137160" cy="182880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33CC3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rot="10800000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eaLnBrk="1" hangingPunct="1"/>
                          <a:endParaRPr lang="en-US" sz="1800">
                            <a:latin typeface="Calibri" panose="020F0502020204030204" pitchFamily="34" charset="0"/>
                            <a:ea typeface="MS PGothic" pitchFamily="34" charset="-128"/>
                            <a:cs typeface="MS PGothic" pitchFamily="34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42" name="Straight Arrow Connector 92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0800000" flipH="1" flipV="1">
                        <a:off x="2659845" y="4527747"/>
                        <a:ext cx="182880" cy="0"/>
                      </a:xfrm>
                      <a:prstGeom prst="straightConnector1">
                        <a:avLst/>
                      </a:prstGeom>
                      <a:noFill/>
                      <a:ln w="19050">
                        <a:solidFill>
                          <a:srgbClr val="3333FF"/>
                        </a:solidFill>
                        <a:round/>
                        <a:headEnd/>
                        <a:tailEnd type="triangle" w="sm" len="med"/>
                      </a:ln>
                    </p:spPr>
                  </p:cxnSp>
                  <p:cxnSp>
                    <p:nvCxnSpPr>
                      <p:cNvPr id="43" name="Straight Arrow Connector 9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0800000" flipH="1" flipV="1">
                        <a:off x="1784931" y="4548916"/>
                        <a:ext cx="265176" cy="0"/>
                      </a:xfrm>
                      <a:prstGeom prst="straightConnector1">
                        <a:avLst/>
                      </a:prstGeom>
                      <a:noFill/>
                      <a:ln w="19050">
                        <a:solidFill>
                          <a:srgbClr val="3333FF"/>
                        </a:solidFill>
                        <a:round/>
                        <a:headEnd/>
                        <a:tailEnd type="triangle" w="sm" len="med"/>
                      </a:ln>
                    </p:spPr>
                  </p:cxnSp>
                </p:grpSp>
                <p:grpSp>
                  <p:nvGrpSpPr>
                    <p:cNvPr id="34" name="Group 83"/>
                    <p:cNvGrpSpPr>
                      <a:grpSpLocks/>
                    </p:cNvGrpSpPr>
                    <p:nvPr/>
                  </p:nvGrpSpPr>
                  <p:grpSpPr bwMode="auto">
                    <a:xfrm rot="1329621">
                      <a:off x="5047016" y="2959729"/>
                      <a:ext cx="1387298" cy="182880"/>
                      <a:chOff x="1539240" y="4445095"/>
                      <a:chExt cx="1387298" cy="182880"/>
                    </a:xfrm>
                  </p:grpSpPr>
                  <p:grpSp>
                    <p:nvGrpSpPr>
                      <p:cNvPr id="41" name="Group 8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39240" y="4445095"/>
                        <a:ext cx="1387298" cy="182880"/>
                        <a:chOff x="1788818" y="1407225"/>
                        <a:chExt cx="1387298" cy="182880"/>
                      </a:xfrm>
                    </p:grpSpPr>
                    <p:sp>
                      <p:nvSpPr>
                        <p:cNvPr id="37" name="Flowchart: Direct Access Storage 112"/>
                        <p:cNvSpPr/>
                        <p:nvPr/>
                      </p:nvSpPr>
                      <p:spPr bwMode="auto">
                        <a:xfrm>
                          <a:off x="2904611" y="1449295"/>
                          <a:ext cx="271505" cy="132344"/>
                        </a:xfrm>
                        <a:prstGeom prst="flowChartMagneticDrum">
                          <a:avLst/>
                        </a:prstGeom>
                        <a:solidFill>
                          <a:schemeClr val="accent3">
                            <a:lumMod val="75000"/>
                          </a:schemeClr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/>
                      </p:spPr>
                      <p:txBody>
                        <a:bodyPr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 sz="1800">
                            <a:latin typeface="Calibri" panose="020F0502020204030204" pitchFamily="34" charset="0"/>
                            <a:ea typeface="ＭＳ Ｐゴシック" pitchFamily="34" charset="-128"/>
                          </a:endParaRPr>
                        </a:p>
                      </p:txBody>
                    </p:sp>
                    <p:sp>
                      <p:nvSpPr>
                        <p:cNvPr id="38" name="Isosceles Triangle 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22168" y="1407225"/>
                          <a:ext cx="274320" cy="182880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33CC3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eaLnBrk="1" hangingPunct="1"/>
                          <a:endParaRPr lang="en-US" sz="1800">
                            <a:latin typeface="Calibri" panose="020F0502020204030204" pitchFamily="34" charset="0"/>
                            <a:ea typeface="MS PGothic" pitchFamily="34" charset="-128"/>
                            <a:cs typeface="MS PGothic" pitchFamily="34" charset="-128"/>
                          </a:endParaRPr>
                        </a:p>
                      </p:txBody>
                    </p:sp>
                    <p:sp>
                      <p:nvSpPr>
                        <p:cNvPr id="39" name="Flowchart: Direct Access Storage 114"/>
                        <p:cNvSpPr/>
                        <p:nvPr/>
                      </p:nvSpPr>
                      <p:spPr bwMode="auto">
                        <a:xfrm>
                          <a:off x="2027150" y="1440760"/>
                          <a:ext cx="372744" cy="127856"/>
                        </a:xfrm>
                        <a:prstGeom prst="flowChartMagneticDrum">
                          <a:avLst/>
                        </a:prstGeom>
                        <a:solidFill>
                          <a:schemeClr val="accent3">
                            <a:lumMod val="75000"/>
                          </a:schemeClr>
                        </a:solidFill>
                        <a:ln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/>
                      </p:spPr>
                      <p:txBody>
                        <a:bodyPr/>
                        <a:lstStyle/>
                        <a:p>
                          <a:pPr eaLnBrk="1" fontAlgn="auto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en-US" sz="1800">
                            <a:latin typeface="Calibri" panose="020F0502020204030204" pitchFamily="34" charset="0"/>
                            <a:ea typeface="ＭＳ Ｐゴシック" pitchFamily="34" charset="-128"/>
                          </a:endParaRPr>
                        </a:p>
                      </p:txBody>
                    </p:sp>
                    <p:sp>
                      <p:nvSpPr>
                        <p:cNvPr id="40" name="Isosceles Triangle 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88818" y="1407225"/>
                          <a:ext cx="137160" cy="182880"/>
                        </a:xfrm>
                        <a:prstGeom prst="triangle">
                          <a:avLst>
                            <a:gd name="adj" fmla="val 50000"/>
                          </a:avLst>
                        </a:prstGeom>
                        <a:solidFill>
                          <a:srgbClr val="33CC3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eaLnBrk="1" hangingPunct="1"/>
                          <a:endParaRPr lang="en-US" sz="1800">
                            <a:latin typeface="Calibri" panose="020F0502020204030204" pitchFamily="34" charset="0"/>
                            <a:ea typeface="MS PGothic" pitchFamily="34" charset="-128"/>
                            <a:cs typeface="MS PGothic" pitchFamily="34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35" name="Straight Arrow Connector 85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0800000" flipH="1" flipV="1">
                        <a:off x="2665119" y="4556639"/>
                        <a:ext cx="182880" cy="0"/>
                      </a:xfrm>
                      <a:prstGeom prst="straightConnector1">
                        <a:avLst/>
                      </a:prstGeom>
                      <a:noFill/>
                      <a:ln w="19050">
                        <a:solidFill>
                          <a:srgbClr val="3333FF"/>
                        </a:solidFill>
                        <a:round/>
                        <a:headEnd/>
                        <a:tailEnd type="triangle" w="sm" len="med"/>
                      </a:ln>
                    </p:spPr>
                  </p:cxnSp>
                  <p:cxnSp>
                    <p:nvCxnSpPr>
                      <p:cNvPr id="36" name="Straight Arrow Connector 8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0800000" flipH="1" flipV="1">
                        <a:off x="1784931" y="4548916"/>
                        <a:ext cx="265176" cy="0"/>
                      </a:xfrm>
                      <a:prstGeom prst="straightConnector1">
                        <a:avLst/>
                      </a:prstGeom>
                      <a:noFill/>
                      <a:ln w="19050">
                        <a:solidFill>
                          <a:srgbClr val="3333FF"/>
                        </a:solidFill>
                        <a:round/>
                        <a:headEnd/>
                        <a:tailEnd type="triangle" w="sm" len="med"/>
                      </a:ln>
                    </p:spPr>
                  </p:cxnSp>
                </p:grpSp>
              </p:grpSp>
              <p:sp>
                <p:nvSpPr>
                  <p:cNvPr id="24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3152775" y="2551888"/>
                    <a:ext cx="137160" cy="13716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eaLnBrk="1" hangingPunct="1"/>
                    <a:endParaRPr lang="en-US" sz="1800">
                      <a:latin typeface="Calibri" panose="020F0502020204030204" pitchFamily="34" charset="0"/>
                      <a:ea typeface="MS PGothic" pitchFamily="34" charset="-128"/>
                      <a:cs typeface="MS PGothic" pitchFamily="34" charset="-128"/>
                    </a:endParaRPr>
                  </a:p>
                </p:txBody>
              </p:sp>
              <p:sp>
                <p:nvSpPr>
                  <p:cNvPr id="25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4600888" y="2568106"/>
                    <a:ext cx="137160" cy="13716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 eaLnBrk="1" hangingPunct="1"/>
                    <a:endParaRPr lang="en-US" sz="1800">
                      <a:latin typeface="Calibri" panose="020F0502020204030204" pitchFamily="34" charset="0"/>
                      <a:ea typeface="MS PGothic" pitchFamily="34" charset="-128"/>
                      <a:cs typeface="MS PGothic" pitchFamily="34" charset="-128"/>
                    </a:endParaRPr>
                  </a:p>
                </p:txBody>
              </p:sp>
              <p:cxnSp>
                <p:nvCxnSpPr>
                  <p:cNvPr id="26" name="Straight Arrow Connector 2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848806" y="1936713"/>
                    <a:ext cx="571281" cy="247649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990099"/>
                    </a:solidFill>
                    <a:round/>
                    <a:headEnd/>
                    <a:tailEnd type="triangle" w="lg" len="lg"/>
                  </a:ln>
                </p:spPr>
              </p:cxnSp>
              <p:cxnSp>
                <p:nvCxnSpPr>
                  <p:cNvPr id="27" name="Straight Arrow Connector 22"/>
                  <p:cNvCxnSpPr>
                    <a:cxnSpLocks noChangeShapeType="1"/>
                  </p:cNvCxnSpPr>
                  <p:nvPr/>
                </p:nvCxnSpPr>
                <p:spPr bwMode="auto">
                  <a:xfrm rot="10800000" flipV="1">
                    <a:off x="3848806" y="2041488"/>
                    <a:ext cx="571281" cy="247649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990099"/>
                    </a:solidFill>
                    <a:prstDash val="sysDash"/>
                    <a:round/>
                    <a:headEnd/>
                    <a:tailEnd type="triangle" w="lg" len="lg"/>
                  </a:ln>
                </p:spPr>
              </p:cxnSp>
              <p:sp>
                <p:nvSpPr>
                  <p:cNvPr id="28" name="TextBox 7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06703" y="2897956"/>
                    <a:ext cx="761978" cy="3542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 eaLnBrk="1" hangingPunct="1"/>
                    <a:r>
                      <a:rPr lang="en-US" sz="1100" b="1">
                        <a:latin typeface="Calibri" panose="020F0502020204030204" pitchFamily="34" charset="0"/>
                        <a:ea typeface="MS PGothic" pitchFamily="34" charset="-128"/>
                        <a:cs typeface="MS PGothic" pitchFamily="34" charset="-128"/>
                      </a:rPr>
                      <a:t>IP</a:t>
                    </a:r>
                  </a:p>
                </p:txBody>
              </p:sp>
            </p:grpSp>
            <p:sp>
              <p:nvSpPr>
                <p:cNvPr id="22" name="TextBox 77"/>
                <p:cNvSpPr txBox="1">
                  <a:spLocks noChangeArrowheads="1"/>
                </p:cNvSpPr>
                <p:nvPr/>
              </p:nvSpPr>
              <p:spPr bwMode="auto">
                <a:xfrm rot="1334881">
                  <a:off x="1487602" y="2000754"/>
                  <a:ext cx="1395905" cy="3141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 eaLnBrk="1" hangingPunct="1"/>
                  <a:r>
                    <a:rPr lang="en-US" sz="900" b="1">
                      <a:latin typeface="Calibri" panose="020F0502020204030204" pitchFamily="34" charset="0"/>
                      <a:ea typeface="MS PGothic" pitchFamily="34" charset="-128"/>
                      <a:cs typeface="MS PGothic" pitchFamily="34" charset="-128"/>
                    </a:rPr>
                    <a:t>Spin Rotator</a:t>
                  </a:r>
                </a:p>
              </p:txBody>
            </p:sp>
          </p:grpSp>
          <p:sp>
            <p:nvSpPr>
              <p:cNvPr id="19" name="Arc 18"/>
              <p:cNvSpPr/>
              <p:nvPr/>
            </p:nvSpPr>
            <p:spPr bwMode="auto">
              <a:xfrm rot="8863078">
                <a:off x="6515977" y="3096498"/>
                <a:ext cx="696153" cy="577048"/>
              </a:xfrm>
              <a:prstGeom prst="arc">
                <a:avLst>
                  <a:gd name="adj1" fmla="val 11095852"/>
                  <a:gd name="adj2" fmla="val 15849856"/>
                </a:avLst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stealth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latin typeface="Calibri" panose="020F0502020204030204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" name="TextBox 77"/>
              <p:cNvSpPr txBox="1">
                <a:spLocks noChangeArrowheads="1"/>
              </p:cNvSpPr>
              <p:nvPr/>
            </p:nvSpPr>
            <p:spPr bwMode="auto">
              <a:xfrm>
                <a:off x="6797073" y="3541711"/>
                <a:ext cx="474350" cy="4149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/>
                <a:r>
                  <a:rPr lang="en-US" sz="1400" b="1">
                    <a:latin typeface="Calibri" panose="020F0502020204030204" pitchFamily="34" charset="0"/>
                    <a:ea typeface="MS PGothic" pitchFamily="34" charset="-128"/>
                    <a:cs typeface="MS PGothic" pitchFamily="34" charset="-128"/>
                  </a:rPr>
                  <a:t>e</a:t>
                </a:r>
                <a:r>
                  <a:rPr lang="en-US" sz="1400" b="1" baseline="30000">
                    <a:latin typeface="Calibri" panose="020F0502020204030204" pitchFamily="34" charset="0"/>
                    <a:ea typeface="MS PGothic" pitchFamily="34" charset="-128"/>
                    <a:cs typeface="MS PGothic" pitchFamily="34" charset="-128"/>
                  </a:rPr>
                  <a:t>-</a:t>
                </a:r>
                <a:endParaRPr lang="en-US" sz="1400" b="1">
                  <a:latin typeface="Calibri" panose="020F0502020204030204" pitchFamily="34" charset="0"/>
                  <a:ea typeface="MS PGothic" pitchFamily="34" charset="-128"/>
                  <a:cs typeface="MS PGothic" pitchFamily="34" charset="-128"/>
                </a:endParaRPr>
              </a:p>
            </p:txBody>
          </p:sp>
        </p:grpSp>
        <p:sp>
          <p:nvSpPr>
            <p:cNvPr id="8" name="TextBox 144"/>
            <p:cNvSpPr txBox="1">
              <a:spLocks noChangeArrowheads="1"/>
            </p:cNvSpPr>
            <p:nvPr/>
          </p:nvSpPr>
          <p:spPr bwMode="auto">
            <a:xfrm flipH="1">
              <a:off x="5320322" y="2788874"/>
              <a:ext cx="1434165" cy="314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900" b="1">
                  <a:latin typeface="Calibri" panose="020F0502020204030204" pitchFamily="34" charset="0"/>
                  <a:ea typeface="MS PGothic" pitchFamily="34" charset="-128"/>
                  <a:cs typeface="MS PGothic" pitchFamily="34" charset="-128"/>
                </a:rPr>
                <a:t>Magnetic field</a:t>
              </a:r>
            </a:p>
          </p:txBody>
        </p:sp>
        <p:cxnSp>
          <p:nvCxnSpPr>
            <p:cNvPr id="9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726313" y="2690099"/>
              <a:ext cx="0" cy="390483"/>
            </a:xfrm>
            <a:prstGeom prst="straightConnector1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 type="triangle" w="lg" len="lg"/>
            </a:ln>
          </p:spPr>
        </p:cxnSp>
        <p:sp>
          <p:nvSpPr>
            <p:cNvPr id="10" name="TextBox 144"/>
            <p:cNvSpPr txBox="1">
              <a:spLocks noChangeArrowheads="1"/>
            </p:cNvSpPr>
            <p:nvPr/>
          </p:nvSpPr>
          <p:spPr bwMode="auto">
            <a:xfrm flipH="1">
              <a:off x="5338462" y="3166084"/>
              <a:ext cx="1251820" cy="31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900" b="1">
                  <a:latin typeface="Calibri" panose="020F0502020204030204" pitchFamily="34" charset="0"/>
                  <a:ea typeface="MS PGothic" pitchFamily="34" charset="-128"/>
                  <a:cs typeface="MS PGothic" pitchFamily="34" charset="-128"/>
                </a:rPr>
                <a:t>Polarization</a:t>
              </a:r>
            </a:p>
          </p:txBody>
        </p:sp>
        <p:cxnSp>
          <p:nvCxnSpPr>
            <p:cNvPr id="11" name="Straight Arrow Connector 16"/>
            <p:cNvCxnSpPr>
              <a:cxnSpLocks noChangeShapeType="1"/>
            </p:cNvCxnSpPr>
            <p:nvPr/>
          </p:nvCxnSpPr>
          <p:spPr bwMode="auto">
            <a:xfrm flipV="1">
              <a:off x="6609680" y="3129272"/>
              <a:ext cx="0" cy="401638"/>
            </a:xfrm>
            <a:prstGeom prst="straightConnector1">
              <a:avLst/>
            </a:prstGeom>
            <a:noFill/>
            <a:ln w="25400">
              <a:solidFill>
                <a:srgbClr val="990099"/>
              </a:solidFill>
              <a:round/>
              <a:headEnd/>
              <a:tailEnd type="triangle" w="lg" len="lg"/>
            </a:ln>
          </p:spPr>
        </p:cxnSp>
        <p:cxnSp>
          <p:nvCxnSpPr>
            <p:cNvPr id="12" name="Straight Arrow Connector 18"/>
            <p:cNvCxnSpPr>
              <a:cxnSpLocks noChangeShapeType="1"/>
            </p:cNvCxnSpPr>
            <p:nvPr/>
          </p:nvCxnSpPr>
          <p:spPr bwMode="auto">
            <a:xfrm>
              <a:off x="6748432" y="3136795"/>
              <a:ext cx="0" cy="401303"/>
            </a:xfrm>
            <a:prstGeom prst="straightConnector1">
              <a:avLst/>
            </a:prstGeom>
            <a:noFill/>
            <a:ln w="25400">
              <a:solidFill>
                <a:srgbClr val="990099"/>
              </a:solidFill>
              <a:prstDash val="sysDot"/>
              <a:round/>
              <a:headEnd/>
              <a:tailEnd type="triangle" w="lg" len="lg"/>
            </a:ln>
          </p:spPr>
        </p:cxnSp>
        <p:cxnSp>
          <p:nvCxnSpPr>
            <p:cNvPr id="13" name="Straight Arrow Connector 88"/>
            <p:cNvCxnSpPr>
              <a:cxnSpLocks noChangeShapeType="1"/>
              <a:endCxn id="24" idx="5"/>
            </p:cNvCxnSpPr>
            <p:nvPr/>
          </p:nvCxnSpPr>
          <p:spPr bwMode="auto">
            <a:xfrm flipH="1" flipV="1">
              <a:off x="2964503" y="3427940"/>
              <a:ext cx="578986" cy="25257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</p:spPr>
        </p:cxnSp>
        <p:cxnSp>
          <p:nvCxnSpPr>
            <p:cNvPr id="14" name="Straight Arrow Connector 89"/>
            <p:cNvCxnSpPr>
              <a:cxnSpLocks noChangeShapeType="1"/>
              <a:endCxn id="25" idx="3"/>
            </p:cNvCxnSpPr>
            <p:nvPr/>
          </p:nvCxnSpPr>
          <p:spPr bwMode="auto">
            <a:xfrm flipV="1">
              <a:off x="3650125" y="3444163"/>
              <a:ext cx="665573" cy="23635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</p:spPr>
        </p:cxnSp>
        <p:cxnSp>
          <p:nvCxnSpPr>
            <p:cNvPr id="15" name="Straight Arrow Connector 14"/>
            <p:cNvCxnSpPr>
              <a:cxnSpLocks noChangeShapeType="1"/>
            </p:cNvCxnSpPr>
            <p:nvPr/>
          </p:nvCxnSpPr>
          <p:spPr bwMode="auto">
            <a:xfrm>
              <a:off x="6664272" y="2690099"/>
              <a:ext cx="0" cy="401303"/>
            </a:xfrm>
            <a:prstGeom prst="straightConnector1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 type="triangle" w="lg" len="lg"/>
            </a:ln>
          </p:spPr>
        </p:cxnSp>
        <p:cxnSp>
          <p:nvCxnSpPr>
            <p:cNvPr id="16" name="Straight Arrow Connector 16"/>
            <p:cNvCxnSpPr>
              <a:cxnSpLocks noChangeShapeType="1"/>
            </p:cNvCxnSpPr>
            <p:nvPr/>
          </p:nvCxnSpPr>
          <p:spPr bwMode="auto">
            <a:xfrm flipV="1">
              <a:off x="623402" y="3071469"/>
              <a:ext cx="0" cy="401638"/>
            </a:xfrm>
            <a:prstGeom prst="straightConnector1">
              <a:avLst/>
            </a:prstGeom>
            <a:noFill/>
            <a:ln w="25400">
              <a:solidFill>
                <a:srgbClr val="990099"/>
              </a:solidFill>
              <a:round/>
              <a:headEnd/>
              <a:tailEnd type="triangle" w="lg" len="lg"/>
            </a:ln>
          </p:spPr>
        </p:cxnSp>
        <p:cxnSp>
          <p:nvCxnSpPr>
            <p:cNvPr id="17" name="Straight Arrow Connector 18"/>
            <p:cNvCxnSpPr>
              <a:cxnSpLocks noChangeShapeType="1"/>
            </p:cNvCxnSpPr>
            <p:nvPr/>
          </p:nvCxnSpPr>
          <p:spPr bwMode="auto">
            <a:xfrm>
              <a:off x="778906" y="3096685"/>
              <a:ext cx="0" cy="401303"/>
            </a:xfrm>
            <a:prstGeom prst="straightConnector1">
              <a:avLst/>
            </a:prstGeom>
            <a:noFill/>
            <a:ln w="25400">
              <a:solidFill>
                <a:srgbClr val="990099"/>
              </a:solidFill>
              <a:prstDash val="sysDot"/>
              <a:round/>
              <a:headEnd/>
              <a:tailEnd type="triangle" w="lg" len="lg"/>
            </a:ln>
          </p:spPr>
        </p:cxnSp>
      </p:grpSp>
      <p:graphicFrame>
        <p:nvGraphicFramePr>
          <p:cNvPr id="66" name="Group 134"/>
          <p:cNvGraphicFramePr>
            <a:graphicFrameLocks noGrp="1"/>
          </p:cNvGraphicFramePr>
          <p:nvPr/>
        </p:nvGraphicFramePr>
        <p:xfrm>
          <a:off x="4664988" y="2817091"/>
          <a:ext cx="3854450" cy="731838"/>
        </p:xfrm>
        <a:graphic>
          <a:graphicData uri="http://schemas.openxmlformats.org/drawingml/2006/table">
            <a:tbl>
              <a:tblPr/>
              <a:tblGrid>
                <a:gridCol w="1438709">
                  <a:extLst>
                    <a:ext uri="{9D8B030D-6E8A-4147-A177-3AD203B41FA5}"/>
                  </a:extLst>
                </a:gridCol>
                <a:gridCol w="484909">
                  <a:extLst>
                    <a:ext uri="{9D8B030D-6E8A-4147-A177-3AD203B41FA5}"/>
                  </a:extLst>
                </a:gridCol>
                <a:gridCol w="492606">
                  <a:extLst>
                    <a:ext uri="{9D8B030D-6E8A-4147-A177-3AD203B41FA5}"/>
                  </a:extLst>
                </a:gridCol>
                <a:gridCol w="400001">
                  <a:extLst>
                    <a:ext uri="{9D8B030D-6E8A-4147-A177-3AD203B41FA5}"/>
                  </a:extLst>
                </a:gridCol>
                <a:gridCol w="519112">
                  <a:extLst>
                    <a:ext uri="{9D8B030D-6E8A-4147-A177-3AD203B41FA5}"/>
                  </a:extLst>
                </a:gridCol>
                <a:gridCol w="519113">
                  <a:extLst>
                    <a:ext uri="{9D8B030D-6E8A-4147-A177-3AD203B41FA5}"/>
                  </a:extLst>
                </a:gridCol>
              </a:tblGrid>
              <a:tr h="27443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 energy (GeV)</a:t>
                      </a:r>
                    </a:p>
                  </a:txBody>
                  <a:tcPr marL="91450" marR="91450" marT="45740" marB="4574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1450" marR="91450" marT="45740" marB="4574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1450" marR="91450" marT="45740" marB="4574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1450" marR="91450" marT="45740" marB="4574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1450" marR="91450" marT="45740" marB="4574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1450" marR="91450" marT="45740" marB="4574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/>
                </a:extLst>
              </a:tr>
              <a:tr h="45739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Estimated Pol. Lifetime (hours)</a:t>
                      </a:r>
                    </a:p>
                  </a:txBody>
                  <a:tcPr marL="91450" marR="91450" marT="45740" marB="4574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91450" marR="91450" marT="45740" marB="4574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</a:t>
                      </a:r>
                    </a:p>
                  </a:txBody>
                  <a:tcPr marL="91450" marR="91450" marT="45740" marB="4574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 marL="91450" marR="91450" marT="45740" marB="4574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marL="91450" marR="91450" marT="45740" marB="4574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</a:p>
                  </a:txBody>
                  <a:tcPr marL="91450" marR="91450" marT="45740" marB="4574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5528377" y="823526"/>
            <a:ext cx="2121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Electron polarization</a:t>
            </a:r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48" name="Group 4"/>
          <p:cNvGrpSpPr>
            <a:grpSpLocks/>
          </p:cNvGrpSpPr>
          <p:nvPr/>
        </p:nvGrpSpPr>
        <p:grpSpPr bwMode="auto">
          <a:xfrm>
            <a:off x="4540552" y="4073525"/>
            <a:ext cx="4252912" cy="1871662"/>
            <a:chOff x="1540" y="2870"/>
            <a:chExt cx="2679" cy="1179"/>
          </a:xfrm>
        </p:grpSpPr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40" y="2870"/>
              <a:ext cx="2679" cy="1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" name="Rectangle 6"/>
            <p:cNvSpPr>
              <a:spLocks noChangeArrowheads="1"/>
            </p:cNvSpPr>
            <p:nvPr/>
          </p:nvSpPr>
          <p:spPr bwMode="auto">
            <a:xfrm>
              <a:off x="2589" y="3178"/>
              <a:ext cx="106" cy="1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r" eaLnBrk="1" hangingPunct="1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71" name="Rectangle 7"/>
            <p:cNvSpPr>
              <a:spLocks noChangeArrowheads="1"/>
            </p:cNvSpPr>
            <p:nvPr/>
          </p:nvSpPr>
          <p:spPr bwMode="auto">
            <a:xfrm>
              <a:off x="3047" y="3177"/>
              <a:ext cx="107" cy="1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r" eaLnBrk="1" hangingPunct="1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72" name="Line 8"/>
            <p:cNvSpPr>
              <a:spLocks noChangeShapeType="1"/>
            </p:cNvSpPr>
            <p:nvPr/>
          </p:nvSpPr>
          <p:spPr bwMode="auto">
            <a:xfrm>
              <a:off x="2577" y="3264"/>
              <a:ext cx="145" cy="83"/>
            </a:xfrm>
            <a:prstGeom prst="line">
              <a:avLst/>
            </a:prstGeom>
            <a:noFill/>
            <a:ln w="15240">
              <a:solidFill>
                <a:schemeClr val="bg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73" name="Line 9"/>
            <p:cNvSpPr>
              <a:spLocks noChangeShapeType="1"/>
            </p:cNvSpPr>
            <p:nvPr/>
          </p:nvSpPr>
          <p:spPr bwMode="auto">
            <a:xfrm flipV="1">
              <a:off x="3038" y="3271"/>
              <a:ext cx="124" cy="72"/>
            </a:xfrm>
            <a:prstGeom prst="line">
              <a:avLst/>
            </a:prstGeom>
            <a:noFill/>
            <a:ln w="15240">
              <a:solidFill>
                <a:schemeClr val="bg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74" name="Text Box 6"/>
            <p:cNvSpPr txBox="1">
              <a:spLocks noChangeArrowheads="1"/>
            </p:cNvSpPr>
            <p:nvPr/>
          </p:nvSpPr>
          <p:spPr bwMode="auto">
            <a:xfrm>
              <a:off x="2666" y="3637"/>
              <a:ext cx="397" cy="2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914400" eaLnBrk="1" hangingPunct="1">
                <a:spcBef>
                  <a:spcPct val="50000"/>
                </a:spcBef>
              </a:pPr>
              <a:r>
                <a:rPr lang="en-US" sz="1600" b="1" dirty="0">
                  <a:solidFill>
                    <a:srgbClr val="0000FF"/>
                  </a:solidFill>
                  <a:latin typeface="Symbol" panose="05050102010706020507" pitchFamily="18" charset="2"/>
                  <a:ea typeface="MS PGothic" pitchFamily="34" charset="-128"/>
                  <a:cs typeface="MS PGothic" pitchFamily="34" charset="-128"/>
                  <a:sym typeface="Symbol" charset="2"/>
                </a:rPr>
                <a:t>n = 0</a:t>
              </a:r>
              <a:endParaRPr lang="ru-RU" sz="1600" b="1" dirty="0">
                <a:solidFill>
                  <a:srgbClr val="0000FF"/>
                </a:solidFill>
                <a:latin typeface="Calibri" panose="020F0502020204030204" pitchFamily="34" charset="0"/>
                <a:ea typeface="MS PGothic" pitchFamily="34" charset="-128"/>
                <a:cs typeface="MS PGothic" pitchFamily="34" charset="-128"/>
                <a:sym typeface="Symbol" charset="2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5639550" y="3888859"/>
            <a:ext cx="164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Ion polarization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76" name="Slide Number Placeholder 7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451F-9B7F-8144-A541-E9E65ECBB23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5" name="Footer Placeholder 5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JLEIC Design Update (Oct. 2018)</a:t>
            </a:r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365530" y="6011904"/>
            <a:ext cx="650719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Polarization for proton, light ions (incl. deuterons), electrons </a:t>
            </a:r>
            <a:r>
              <a:rPr lang="en-US" dirty="0" smtClean="0">
                <a:solidFill>
                  <a:srgbClr val="FF0000"/>
                </a:solidFill>
              </a:rPr>
              <a:t>&gt;80%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7900393" y="601370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249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Discussion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JLEIC Design Update (Oct. 2018)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451F-9B7F-8144-A541-E9E65ECBB23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53" y="948264"/>
            <a:ext cx="3591269" cy="35263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9506" y="1058334"/>
            <a:ext cx="524449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HERA-2, ~600 pb</a:t>
            </a:r>
            <a:r>
              <a:rPr lang="en-US" baseline="30000" dirty="0" smtClean="0"/>
              <a:t>-1 </a:t>
            </a:r>
            <a:r>
              <a:rPr lang="en-US" dirty="0" smtClean="0"/>
              <a:t>of integrated luminosity</a:t>
            </a:r>
          </a:p>
          <a:p>
            <a:r>
              <a:rPr lang="en-US" dirty="0" smtClean="0"/>
              <a:t>was delivered (to ZEUS) over ~1000 days of</a:t>
            </a:r>
          </a:p>
          <a:p>
            <a:r>
              <a:rPr lang="en-US" dirty="0" smtClean="0"/>
              <a:t>running.</a:t>
            </a:r>
          </a:p>
          <a:p>
            <a:endParaRPr lang="en-US" dirty="0"/>
          </a:p>
          <a:p>
            <a:r>
              <a:rPr lang="en-US" dirty="0" smtClean="0"/>
              <a:t>The means that HERA-2 delivered</a:t>
            </a:r>
          </a:p>
          <a:p>
            <a:r>
              <a:rPr lang="en-US" dirty="0" smtClean="0"/>
              <a:t>~0.6 pb</a:t>
            </a:r>
            <a:r>
              <a:rPr lang="en-US" baseline="30000" dirty="0" smtClean="0"/>
              <a:t>-1</a:t>
            </a:r>
            <a:r>
              <a:rPr lang="en-US" dirty="0" smtClean="0"/>
              <a:t>/day or ~4 pb</a:t>
            </a:r>
            <a:r>
              <a:rPr lang="en-US" baseline="30000" dirty="0" smtClean="0"/>
              <a:t>-1</a:t>
            </a:r>
            <a:r>
              <a:rPr lang="en-US" dirty="0" smtClean="0"/>
              <a:t>/week of integrated</a:t>
            </a:r>
          </a:p>
          <a:p>
            <a:r>
              <a:rPr lang="en-US" dirty="0" smtClean="0"/>
              <a:t>luminosity during “running”.  </a:t>
            </a:r>
            <a:r>
              <a:rPr lang="en-US" dirty="0"/>
              <a:t> </a:t>
            </a:r>
            <a:r>
              <a:rPr lang="en-US" dirty="0" smtClean="0"/>
              <a:t>There were two collider</a:t>
            </a:r>
          </a:p>
          <a:p>
            <a:r>
              <a:rPr lang="en-US" dirty="0" smtClean="0"/>
              <a:t>experiments, so inflate this a little to </a:t>
            </a:r>
            <a:r>
              <a:rPr lang="en-US" dirty="0" smtClean="0">
                <a:solidFill>
                  <a:srgbClr val="0000FF"/>
                </a:solidFill>
              </a:rPr>
              <a:t>6 </a:t>
            </a:r>
            <a:r>
              <a:rPr lang="en-US" dirty="0">
                <a:solidFill>
                  <a:srgbClr val="0000FF"/>
                </a:solidFill>
              </a:rPr>
              <a:t>pb</a:t>
            </a:r>
            <a:r>
              <a:rPr lang="en-US" baseline="30000" dirty="0">
                <a:solidFill>
                  <a:srgbClr val="0000FF"/>
                </a:solidFill>
              </a:rPr>
              <a:t>-1</a:t>
            </a:r>
            <a:r>
              <a:rPr lang="en-US" dirty="0">
                <a:solidFill>
                  <a:srgbClr val="0000FF"/>
                </a:solidFill>
              </a:rPr>
              <a:t>/</a:t>
            </a:r>
            <a:r>
              <a:rPr lang="en-US" dirty="0" smtClean="0">
                <a:solidFill>
                  <a:srgbClr val="0000FF"/>
                </a:solidFill>
              </a:rPr>
              <a:t>week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6 pb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  <a:r>
              <a:rPr lang="en-US" dirty="0" smtClean="0">
                <a:solidFill>
                  <a:srgbClr val="0000FF"/>
                </a:solidFill>
              </a:rPr>
              <a:t>/(one week in seconds) = 10</a:t>
            </a:r>
            <a:r>
              <a:rPr lang="en-US" baseline="30000" dirty="0" smtClean="0">
                <a:solidFill>
                  <a:srgbClr val="0000FF"/>
                </a:solidFill>
              </a:rPr>
              <a:t>31 </a:t>
            </a:r>
            <a:r>
              <a:rPr lang="en-US" dirty="0" smtClean="0">
                <a:solidFill>
                  <a:srgbClr val="0000FF"/>
                </a:solidFill>
              </a:rPr>
              <a:t>cm</a:t>
            </a:r>
            <a:r>
              <a:rPr lang="en-US" baseline="30000" dirty="0" smtClean="0">
                <a:solidFill>
                  <a:srgbClr val="0000FF"/>
                </a:solidFill>
              </a:rPr>
              <a:t>-2</a:t>
            </a:r>
            <a:r>
              <a:rPr lang="en-US" dirty="0" smtClean="0">
                <a:solidFill>
                  <a:srgbClr val="0000FF"/>
                </a:solidFill>
              </a:rPr>
              <a:t>s 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This is the </a:t>
            </a:r>
            <a:r>
              <a:rPr lang="en-US" dirty="0" smtClean="0">
                <a:solidFill>
                  <a:srgbClr val="FF0000"/>
                </a:solidFill>
              </a:rPr>
              <a:t>average luminosity </a:t>
            </a:r>
            <a:r>
              <a:rPr lang="en-US" dirty="0" smtClean="0">
                <a:solidFill>
                  <a:srgbClr val="0000FF"/>
                </a:solidFill>
              </a:rPr>
              <a:t>of HERA while running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1" y="4589901"/>
            <a:ext cx="5774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would like to have 100 </a:t>
            </a:r>
            <a:r>
              <a:rPr lang="mr-IN" dirty="0"/>
              <a:t>–</a:t>
            </a:r>
            <a:r>
              <a:rPr lang="en-US" dirty="0"/>
              <a:t> 1000 times HERA </a:t>
            </a:r>
            <a:r>
              <a:rPr lang="en-US" dirty="0" smtClean="0"/>
              <a:t> luminosity</a:t>
            </a:r>
            <a:r>
              <a:rPr lang="en-US" dirty="0"/>
              <a:t>:  </a:t>
            </a:r>
            <a:endParaRPr lang="en-US" dirty="0" smtClean="0"/>
          </a:p>
          <a:p>
            <a:r>
              <a:rPr lang="en-US" dirty="0" smtClean="0"/>
              <a:t>So </a:t>
            </a:r>
            <a:r>
              <a:rPr lang="en-US" dirty="0"/>
              <a:t>the aim for the EIC </a:t>
            </a:r>
            <a:r>
              <a:rPr lang="en-US" dirty="0" smtClean="0"/>
              <a:t>is  </a:t>
            </a:r>
            <a:r>
              <a:rPr lang="en-US" dirty="0" smtClean="0">
                <a:solidFill>
                  <a:srgbClr val="FF0000"/>
                </a:solidFill>
              </a:rPr>
              <a:t>0.6 </a:t>
            </a:r>
            <a:r>
              <a:rPr lang="en-US" dirty="0">
                <a:solidFill>
                  <a:srgbClr val="FF0000"/>
                </a:solidFill>
              </a:rPr>
              <a:t>fb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  <a:r>
              <a:rPr lang="en-US" dirty="0">
                <a:solidFill>
                  <a:srgbClr val="FF0000"/>
                </a:solidFill>
              </a:rPr>
              <a:t> to</a:t>
            </a:r>
            <a:r>
              <a:rPr lang="en-US" dirty="0"/>
              <a:t> </a:t>
            </a:r>
            <a:r>
              <a:rPr lang="en-US" dirty="0" smtClean="0">
                <a:solidFill>
                  <a:srgbClr val="FF0000"/>
                </a:solidFill>
              </a:rPr>
              <a:t>6 </a:t>
            </a:r>
            <a:r>
              <a:rPr lang="en-US" dirty="0">
                <a:solidFill>
                  <a:srgbClr val="FF0000"/>
                </a:solidFill>
              </a:rPr>
              <a:t>fb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smtClean="0">
                <a:solidFill>
                  <a:srgbClr val="FF0000"/>
                </a:solidFill>
              </a:rPr>
              <a:t>week </a:t>
            </a:r>
            <a:r>
              <a:rPr lang="en-US" dirty="0" smtClean="0"/>
              <a:t>of running.</a:t>
            </a:r>
          </a:p>
          <a:p>
            <a:r>
              <a:rPr lang="en-US" dirty="0" smtClean="0"/>
              <a:t>Or </a:t>
            </a:r>
            <a:r>
              <a:rPr lang="en-US" dirty="0" smtClean="0">
                <a:solidFill>
                  <a:srgbClr val="FF0000"/>
                </a:solidFill>
              </a:rPr>
              <a:t>average luminosity (while running) </a:t>
            </a:r>
            <a:r>
              <a:rPr lang="en-US" dirty="0" smtClean="0"/>
              <a:t>of </a:t>
            </a:r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baseline="30000" dirty="0" smtClean="0">
                <a:solidFill>
                  <a:srgbClr val="FF0000"/>
                </a:solidFill>
              </a:rPr>
              <a:t>33</a:t>
            </a:r>
            <a:r>
              <a:rPr lang="en-US" dirty="0" smtClean="0">
                <a:solidFill>
                  <a:srgbClr val="FF0000"/>
                </a:solidFill>
              </a:rPr>
              <a:t> to 10</a:t>
            </a:r>
            <a:r>
              <a:rPr lang="en-US" baseline="30000" dirty="0" smtClean="0">
                <a:solidFill>
                  <a:srgbClr val="FF0000"/>
                </a:solidFill>
              </a:rPr>
              <a:t>34</a:t>
            </a:r>
            <a:r>
              <a:rPr lang="en-US" dirty="0" smtClean="0">
                <a:solidFill>
                  <a:srgbClr val="FF0000"/>
                </a:solidFill>
              </a:rPr>
              <a:t> cm</a:t>
            </a:r>
            <a:r>
              <a:rPr lang="en-US" baseline="30000" dirty="0" smtClean="0">
                <a:solidFill>
                  <a:srgbClr val="FF0000"/>
                </a:solidFill>
              </a:rPr>
              <a:t>-2</a:t>
            </a:r>
            <a:r>
              <a:rPr lang="en-US" dirty="0" smtClean="0">
                <a:solidFill>
                  <a:srgbClr val="FF0000"/>
                </a:solidFill>
              </a:rPr>
              <a:t> s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16132" y="4577222"/>
            <a:ext cx="270086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6 fb</a:t>
            </a:r>
            <a:r>
              <a:rPr lang="en-US" baseline="30000" dirty="0" smtClean="0"/>
              <a:t>-1</a:t>
            </a:r>
            <a:r>
              <a:rPr lang="en-US" dirty="0" smtClean="0"/>
              <a:t>/</a:t>
            </a:r>
            <a:r>
              <a:rPr lang="en-US" dirty="0" err="1" smtClean="0"/>
              <a:t>wk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 100 fb</a:t>
            </a:r>
            <a:r>
              <a:rPr lang="en-US" baseline="30000" dirty="0" smtClean="0">
                <a:sym typeface="Wingdings"/>
              </a:rPr>
              <a:t>-1</a:t>
            </a:r>
            <a:r>
              <a:rPr lang="en-US" dirty="0" smtClean="0">
                <a:sym typeface="Wingdings"/>
              </a:rPr>
              <a:t>/</a:t>
            </a:r>
            <a:r>
              <a:rPr lang="en-US" dirty="0" err="1" smtClean="0">
                <a:sym typeface="Wingdings"/>
              </a:rPr>
              <a:t>yr</a:t>
            </a:r>
            <a:r>
              <a:rPr lang="en-US" dirty="0" smtClean="0">
                <a:sym typeface="Wingdings"/>
              </a:rPr>
              <a:t> assuming 10</a:t>
            </a:r>
            <a:r>
              <a:rPr lang="en-US" baseline="30000" dirty="0" smtClean="0">
                <a:sym typeface="Wingdings"/>
              </a:rPr>
              <a:t>7</a:t>
            </a:r>
            <a:r>
              <a:rPr lang="en-US" dirty="0" smtClean="0">
                <a:sym typeface="Wingdings"/>
              </a:rPr>
              <a:t> s in year (running ~1/3 of the year</a:t>
            </a:r>
          </a:p>
          <a:p>
            <a:r>
              <a:rPr lang="en-US" dirty="0" smtClean="0">
                <a:sym typeface="Wingdings"/>
              </a:rPr>
              <a:t>or a “</a:t>
            </a:r>
            <a:r>
              <a:rPr lang="en-US" dirty="0" err="1" smtClean="0">
                <a:sym typeface="Wingdings"/>
              </a:rPr>
              <a:t>snowmass</a:t>
            </a:r>
            <a:r>
              <a:rPr lang="en-US" dirty="0" smtClean="0">
                <a:sym typeface="Wingdings"/>
              </a:rPr>
              <a:t>” year)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092201" y="5513231"/>
            <a:ext cx="118532" cy="2643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92200" y="5675951"/>
            <a:ext cx="489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verage while running (not instant, not peak, etc.)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788408" y="6045283"/>
            <a:ext cx="52373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Average luminosity (while running) is quoted for JLEIC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640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8-10-21 at 8.42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50" y="2001408"/>
            <a:ext cx="7775584" cy="35759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JLEIC Average Luminosity and Energy Reach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JLEIC Design Update (Oct. 2018)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0434" y="892171"/>
            <a:ext cx="795767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Average luminosity during running (operational inefficiency taken into account): i.e.</a:t>
            </a:r>
          </a:p>
          <a:p>
            <a:r>
              <a:rPr lang="en-US" dirty="0" smtClean="0"/>
              <a:t>Integrated luminosity = Av. Lumi ×  Time of running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0434" y="5877668"/>
            <a:ext cx="62392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Luminosity 100 to 1000 time that of HERA over the energy range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49717" y="5869202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7943178" y="2001408"/>
            <a:ext cx="429656" cy="4721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174656" y="1726022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Note good </a:t>
            </a:r>
            <a:r>
              <a:rPr lang="en-US" sz="1200" dirty="0" err="1" smtClean="0"/>
              <a:t>perf</a:t>
            </a:r>
            <a:r>
              <a:rPr lang="en-US" sz="1200" dirty="0" smtClean="0"/>
              <a:t>. w DC only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8176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VTECH visit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VTECH visit.potx</Template>
  <TotalTime>580</TotalTime>
  <Words>1184</Words>
  <Application>Microsoft Macintosh PowerPoint</Application>
  <PresentationFormat>On-screen Show (4:3)</PresentationFormat>
  <Paragraphs>191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VTECH visit</vt:lpstr>
      <vt:lpstr>JLEIC Design Update (Oct. 2018)</vt:lpstr>
      <vt:lpstr>EIC Performance Requirements: NAS report</vt:lpstr>
      <vt:lpstr>JLEIC Design Update (Oct. 2018)</vt:lpstr>
      <vt:lpstr>JLEIC Design Update (Oct. 2018)</vt:lpstr>
      <vt:lpstr>High luminosity: multi-phased cooling</vt:lpstr>
      <vt:lpstr>Bunched Beam Cooling</vt:lpstr>
      <vt:lpstr>High polarization: Figure-8</vt:lpstr>
      <vt:lpstr>Luminosity Discussion</vt:lpstr>
      <vt:lpstr>JLEIC Average Luminosity and Energy Reach</vt:lpstr>
      <vt:lpstr>JLEIC Luminosity and Energy Reach with Upgrade</vt:lpstr>
      <vt:lpstr>JLEIC  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Rik Yoshida</cp:lastModifiedBy>
  <cp:revision>54</cp:revision>
  <dcterms:created xsi:type="dcterms:W3CDTF">2017-10-25T13:41:42Z</dcterms:created>
  <dcterms:modified xsi:type="dcterms:W3CDTF">2018-10-25T00:52:58Z</dcterms:modified>
</cp:coreProperties>
</file>