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embeddings/Microsoft_Equation2.bin" ContentType="application/vnd.openxmlformats-officedocument.oleObject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Default Extension="rels" ContentType="application/vnd.openxmlformats-package.relationships+xml"/>
  <Override PartName="/ppt/slides/slide9.xml" ContentType="application/vnd.openxmlformats-officedocument.presentationml.slide+xml"/>
  <Override PartName="/ppt/embeddings/Microsoft_Equation3.bin" ContentType="application/vnd.openxmlformats-officedocument.oleObject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818" r:id="rId1"/>
    <p:sldMasterId id="2147483822" r:id="rId2"/>
  </p:sldMasterIdLst>
  <p:notesMasterIdLst>
    <p:notesMasterId r:id="rId35"/>
  </p:notesMasterIdLst>
  <p:sldIdLst>
    <p:sldId id="457" r:id="rId3"/>
    <p:sldId id="539" r:id="rId4"/>
    <p:sldId id="522" r:id="rId5"/>
    <p:sldId id="542" r:id="rId6"/>
    <p:sldId id="543" r:id="rId7"/>
    <p:sldId id="540" r:id="rId8"/>
    <p:sldId id="545" r:id="rId9"/>
    <p:sldId id="544" r:id="rId10"/>
    <p:sldId id="546" r:id="rId11"/>
    <p:sldId id="272" r:id="rId12"/>
    <p:sldId id="528" r:id="rId13"/>
    <p:sldId id="549" r:id="rId14"/>
    <p:sldId id="529" r:id="rId15"/>
    <p:sldId id="563" r:id="rId16"/>
    <p:sldId id="576" r:id="rId17"/>
    <p:sldId id="573" r:id="rId18"/>
    <p:sldId id="574" r:id="rId19"/>
    <p:sldId id="571" r:id="rId20"/>
    <p:sldId id="569" r:id="rId21"/>
    <p:sldId id="489" r:id="rId22"/>
    <p:sldId id="570" r:id="rId23"/>
    <p:sldId id="567" r:id="rId24"/>
    <p:sldId id="568" r:id="rId25"/>
    <p:sldId id="575" r:id="rId26"/>
    <p:sldId id="572" r:id="rId27"/>
    <p:sldId id="523" r:id="rId28"/>
    <p:sldId id="407" r:id="rId29"/>
    <p:sldId id="488" r:id="rId30"/>
    <p:sldId id="541" r:id="rId31"/>
    <p:sldId id="534" r:id="rId32"/>
    <p:sldId id="577" r:id="rId33"/>
    <p:sldId id="57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5FF7FF"/>
    <a:srgbClr val="BAFFFD"/>
    <a:srgbClr val="1D40AD"/>
    <a:srgbClr val="2146B8"/>
    <a:srgbClr val="2954D5"/>
    <a:srgbClr val="D20000"/>
    <a:srgbClr val="00C000"/>
    <a:srgbClr val="376EB4"/>
    <a:srgbClr val="4689DF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028" autoAdjust="0"/>
    <p:restoredTop sz="95385" autoAdjust="0"/>
  </p:normalViewPr>
  <p:slideViewPr>
    <p:cSldViewPr snapToGrid="0" snapToObjects="1">
      <p:cViewPr>
        <p:scale>
          <a:sx n="100" d="100"/>
          <a:sy n="100" d="100"/>
        </p:scale>
        <p:origin x="-608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5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38" Type="http://schemas.openxmlformats.org/officeDocument/2006/relationships/viewProps" Target="viewProps.xml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C6531-8247-784F-B353-AAD0CC0D01E3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51A1C-46CC-0141-A033-8C454542E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5729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The Jefferson Lab site is currently undergoing significant changes in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preparations for the energy upgrade to 12 GeV. This shows the site in a </a:t>
            </a:r>
            <a:r>
              <a:rPr lang="en-US" baseline="0" smtClean="0">
                <a:ea typeface="ＭＳ Ｐゴシック" charset="-128"/>
                <a:cs typeface="ＭＳ Ｐゴシック" charset="-128"/>
              </a:rPr>
              <a:t>birds eye view.  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 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76F32-0E27-E541-8E9E-F0A7419B0162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0453" tIns="45225" rIns="90453" bIns="45225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6264" y="687907"/>
            <a:ext cx="4542533" cy="342549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83665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452D5-C0FC-2743-ACEA-BBC031FCEA0D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4F10A-E05E-E148-88EC-361D58CCF921}" type="slidenum">
              <a:rPr lang="en-US"/>
              <a:pPr/>
              <a:t>10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</p:spPr>
        <p:txBody>
          <a:bodyPr/>
          <a:lstStyle/>
          <a:p>
            <a:pPr eaLnBrk="1" hangingPunct="1"/>
            <a:r>
              <a:rPr lang="en-US" b="1" u="sng">
                <a:ea typeface="ＭＳ Ｐゴシック" charset="-128"/>
                <a:cs typeface="ＭＳ Ｐゴシック" charset="-128"/>
              </a:rPr>
              <a:t>The most direct way of accessing GPDs is through polarization measurements.</a:t>
            </a:r>
            <a:r>
              <a:rPr lang="en-US">
                <a:ea typeface="ＭＳ Ｐゴシック" charset="-128"/>
                <a:cs typeface="ＭＳ Ｐゴシック" charset="-128"/>
              </a:rPr>
              <a:t> Using polarized electron beams we can measure the cross section difference for opposite electron helicities. The cross section difference depends on the 3 GPDs H, H-tilde, and E. The kinematical factors suppress the contributions of H-tilde and of E so that the beam spin asymmetry is dominated by GPD H. For longitudinally polarized target the asymmetry is dominated by H-tilde as H and E are kinematically suppressed at not too large xi giving access to H-tilde. With a transversely polarized target one has access to a combination of H and E. With these 3 measurements we are able to disentangle 3 GPDs H, E, H-tilde.  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52A117-2AF3-484E-9C28-66C96CDFFE2A}" type="slidenum">
              <a:rPr lang="en-US"/>
              <a:pPr/>
              <a:t>31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2.xml"/><Relationship Id="rId3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3175" y="6554788"/>
            <a:ext cx="9140825" cy="0"/>
          </a:xfrm>
          <a:prstGeom prst="line">
            <a:avLst/>
          </a:prstGeom>
          <a:noFill/>
          <a:ln w="1333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39013" y="6327775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6716713" y="6434138"/>
            <a:ext cx="63341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t>Page </a:t>
            </a:r>
            <a:fld id="{F71E418F-05F8-5B44-A2D5-7D3A08B29BDB}" type="slidenum">
              <a:rPr lang="en-US" sz="900">
                <a:solidFill>
                  <a:srgbClr val="FFFFFF"/>
                </a:solidFill>
                <a:ea typeface="ＭＳ Ｐゴシック" pitchFamily="35" charset="-128"/>
                <a:cs typeface="ＭＳ Ｐゴシック" pitchFamily="35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>
              <a:solidFill>
                <a:srgbClr val="FFFFFF"/>
              </a:solidFill>
              <a:ea typeface="ＭＳ Ｐゴシック" pitchFamily="35" charset="-128"/>
              <a:cs typeface="ＭＳ Ｐゴシック" pitchFamily="35" charset="-128"/>
            </a:endParaRPr>
          </a:p>
        </p:txBody>
      </p:sp>
      <p:pic>
        <p:nvPicPr>
          <p:cNvPr id="1033" name="Picture 13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020763" y="6400800"/>
            <a:ext cx="80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1" charset="-128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70BA1CFD-BFF0-48BC-9BA5-4974D7A6AB15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4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4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4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4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4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4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4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4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4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0.jpeg"/><Relationship Id="rId6" Type="http://schemas.openxmlformats.org/officeDocument/2006/relationships/oleObject" Target="../embeddings/Microsoft_Equation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5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6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5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3" Type="http://schemas.openxmlformats.org/officeDocument/2006/relationships/image" Target="../media/image76.emf"/><Relationship Id="rId5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2.png"/><Relationship Id="rId5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3.pn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.xml"/><Relationship Id="rId5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25677" r="14947" b="21252"/>
          <a:stretch>
            <a:fillRect/>
          </a:stretch>
        </p:blipFill>
        <p:spPr>
          <a:xfrm>
            <a:off x="19423" y="1785516"/>
            <a:ext cx="9021605" cy="4237584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23" y="-31809"/>
            <a:ext cx="9021605" cy="73071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Calibri"/>
                <a:ea typeface="Tahoma" charset="0"/>
                <a:cs typeface="Calibri"/>
              </a:rPr>
              <a:t>Nucleon Structure with Jefferson Lab at 12 </a:t>
            </a:r>
            <a:r>
              <a:rPr lang="en-US" dirty="0" err="1" smtClean="0">
                <a:solidFill>
                  <a:schemeClr val="tx1"/>
                </a:solidFill>
                <a:latin typeface="Calibri"/>
                <a:ea typeface="Tahoma" charset="0"/>
                <a:cs typeface="Calibri"/>
              </a:rPr>
              <a:t>GeV</a:t>
            </a:r>
            <a:r>
              <a:rPr lang="en-US" dirty="0" smtClean="0">
                <a:solidFill>
                  <a:schemeClr val="tx1"/>
                </a:solidFill>
                <a:latin typeface="Calibri"/>
                <a:ea typeface="Tahoma" charset="0"/>
                <a:cs typeface="Calibri"/>
              </a:rPr>
              <a:t> Upgrade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31474" y="1032140"/>
            <a:ext cx="2941486" cy="753376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mtClean="0">
                <a:solidFill>
                  <a:srgbClr val="333399"/>
                </a:solidFill>
                <a:ea typeface="ＭＳ Ｐゴシック" charset="-128"/>
                <a:cs typeface="ＭＳ Ｐゴシック" charset="-128"/>
              </a:rPr>
              <a:t>Latifa Elouadrhiri</a:t>
            </a:r>
          </a:p>
          <a:p>
            <a:pPr eaLnBrk="1" hangingPunct="1"/>
            <a:r>
              <a:rPr lang="en-US" dirty="0" smtClean="0">
                <a:solidFill>
                  <a:srgbClr val="333399"/>
                </a:solidFill>
                <a:ea typeface="ＭＳ Ｐゴシック" charset="-128"/>
                <a:cs typeface="ＭＳ Ｐゴシック" charset="-128"/>
              </a:rPr>
              <a:t>Jefferson Lab</a:t>
            </a:r>
            <a:endParaRPr lang="en-US" dirty="0">
              <a:solidFill>
                <a:srgbClr val="333399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533400" y="1032939"/>
            <a:ext cx="2590800" cy="762000"/>
            <a:chOff x="336" y="672"/>
            <a:chExt cx="1632" cy="480"/>
          </a:xfrm>
        </p:grpSpPr>
        <p:sp>
          <p:nvSpPr>
            <p:cNvPr id="25638" name="Text Box 4"/>
            <p:cNvSpPr txBox="1">
              <a:spLocks noChangeArrowheads="1"/>
            </p:cNvSpPr>
            <p:nvPr/>
          </p:nvSpPr>
          <p:spPr bwMode="auto">
            <a:xfrm>
              <a:off x="463" y="795"/>
              <a:ext cx="3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dirty="0"/>
                <a:t>A</a:t>
              </a:r>
              <a:r>
                <a:rPr lang="en-US" b="1" dirty="0">
                  <a:latin typeface="Comic Sans MS" charset="0"/>
                </a:rPr>
                <a:t> =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599" y="694"/>
              <a:ext cx="291" cy="404"/>
              <a:chOff x="2975" y="501"/>
              <a:chExt cx="291" cy="404"/>
            </a:xfrm>
          </p:grpSpPr>
          <p:sp>
            <p:nvSpPr>
              <p:cNvPr id="25644" name="Text Box 6"/>
              <p:cNvSpPr txBox="1">
                <a:spLocks noChangeArrowheads="1"/>
              </p:cNvSpPr>
              <p:nvPr/>
            </p:nvSpPr>
            <p:spPr bwMode="auto">
              <a:xfrm>
                <a:off x="2975" y="501"/>
                <a:ext cx="291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/>
                <a:r>
                  <a:rPr lang="en-US" b="1" dirty="0" err="1">
                    <a:latin typeface="Symbol" charset="2"/>
                    <a:sym typeface="Symbol" charset="2"/>
                  </a:rPr>
                  <a:t></a:t>
                </a:r>
                <a:endParaRPr lang="en-US" b="1" dirty="0">
                  <a:latin typeface="Symbol" charset="2"/>
                </a:endParaRPr>
              </a:p>
              <a:p>
                <a:pPr algn="ctr" eaLnBrk="1" hangingPunct="1"/>
                <a:r>
                  <a:rPr lang="en-US" b="1" dirty="0">
                    <a:latin typeface="Symbol" charset="2"/>
                  </a:rPr>
                  <a:t>2</a:t>
                </a:r>
                <a:r>
                  <a:rPr lang="en-US" b="1" dirty="0">
                    <a:latin typeface="Symbol" charset="2"/>
                    <a:sym typeface="Symbol" charset="2"/>
                  </a:rPr>
                  <a:t></a:t>
                </a:r>
              </a:p>
            </p:txBody>
          </p:sp>
          <p:sp>
            <p:nvSpPr>
              <p:cNvPr id="25645" name="Line 7"/>
              <p:cNvSpPr>
                <a:spLocks noChangeShapeType="1"/>
              </p:cNvSpPr>
              <p:nvPr/>
            </p:nvSpPr>
            <p:spPr bwMode="auto">
              <a:xfrm>
                <a:off x="2976" y="72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640" name="Text Box 8"/>
            <p:cNvSpPr txBox="1">
              <a:spLocks noChangeArrowheads="1"/>
            </p:cNvSpPr>
            <p:nvPr/>
          </p:nvSpPr>
          <p:spPr bwMode="auto">
            <a:xfrm>
              <a:off x="817" y="720"/>
              <a:ext cx="55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b="1">
                  <a:latin typeface="Symbol" charset="2"/>
                  <a:sym typeface="Symbol" charset="2"/>
                </a:rPr>
                <a:t></a:t>
              </a:r>
              <a:r>
                <a:rPr lang="en-US" b="1" baseline="30000">
                  <a:latin typeface="Symbol" charset="2"/>
                </a:rPr>
                <a:t>+</a:t>
              </a:r>
              <a:r>
                <a:rPr lang="en-US" b="1">
                  <a:latin typeface="Symbol" charset="2"/>
                </a:rPr>
                <a:t> - </a:t>
              </a:r>
              <a:r>
                <a:rPr lang="en-US" b="1">
                  <a:latin typeface="Symbol" charset="2"/>
                  <a:sym typeface="Symbol" charset="2"/>
                </a:rPr>
                <a:t></a:t>
              </a:r>
              <a:r>
                <a:rPr lang="en-US" b="1" baseline="30000">
                  <a:latin typeface="Symbol" charset="2"/>
                </a:rPr>
                <a:t>-</a:t>
              </a:r>
            </a:p>
            <a:p>
              <a:pPr algn="ctr" eaLnBrk="1" hangingPunct="1"/>
              <a:r>
                <a:rPr lang="en-US" b="1">
                  <a:latin typeface="Symbol" charset="2"/>
                  <a:sym typeface="Symbol" charset="2"/>
                </a:rPr>
                <a:t></a:t>
              </a:r>
              <a:r>
                <a:rPr lang="en-US" b="1" baseline="30000">
                  <a:latin typeface="Symbol" charset="2"/>
                </a:rPr>
                <a:t>+</a:t>
              </a:r>
              <a:r>
                <a:rPr lang="en-US" b="1">
                  <a:latin typeface="Symbol" charset="2"/>
                </a:rPr>
                <a:t> + </a:t>
              </a:r>
              <a:r>
                <a:rPr lang="en-US" b="1">
                  <a:latin typeface="Symbol" charset="2"/>
                  <a:sym typeface="Symbol" charset="2"/>
                </a:rPr>
                <a:t></a:t>
              </a:r>
              <a:r>
                <a:rPr lang="en-US" b="1" baseline="30000">
                  <a:latin typeface="Symbol" charset="2"/>
                </a:rPr>
                <a:t>-</a:t>
              </a:r>
            </a:p>
          </p:txBody>
        </p:sp>
        <p:sp>
          <p:nvSpPr>
            <p:cNvPr id="25641" name="Line 9"/>
            <p:cNvSpPr>
              <a:spLocks noChangeShapeType="1"/>
            </p:cNvSpPr>
            <p:nvPr/>
          </p:nvSpPr>
          <p:spPr bwMode="auto">
            <a:xfrm>
              <a:off x="816" y="91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42" name="Text Box 10"/>
            <p:cNvSpPr txBox="1">
              <a:spLocks noChangeArrowheads="1"/>
            </p:cNvSpPr>
            <p:nvPr/>
          </p:nvSpPr>
          <p:spPr bwMode="auto">
            <a:xfrm>
              <a:off x="1386" y="814"/>
              <a:ext cx="204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b="1">
                  <a:latin typeface="Comic Sans MS" charset="0"/>
                </a:rPr>
                <a:t>=</a:t>
              </a:r>
            </a:p>
          </p:txBody>
        </p:sp>
        <p:sp>
          <p:nvSpPr>
            <p:cNvPr id="25643" name="Rectangle 11"/>
            <p:cNvSpPr>
              <a:spLocks noChangeArrowheads="1"/>
            </p:cNvSpPr>
            <p:nvPr/>
          </p:nvSpPr>
          <p:spPr bwMode="auto">
            <a:xfrm>
              <a:off x="336" y="672"/>
              <a:ext cx="163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603" name="Text Box 12"/>
          <p:cNvSpPr txBox="1">
            <a:spLocks noChangeArrowheads="1"/>
          </p:cNvSpPr>
          <p:nvPr/>
        </p:nvSpPr>
        <p:spPr bwMode="auto">
          <a:xfrm>
            <a:off x="0" y="4445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latin typeface="Arial"/>
                <a:ea typeface="Tahoma" charset="0"/>
                <a:cs typeface="Arial"/>
              </a:rPr>
              <a:t>A path towards </a:t>
            </a:r>
            <a:r>
              <a:rPr lang="en-US" sz="3200" b="1" dirty="0" smtClean="0">
                <a:latin typeface="Arial"/>
                <a:ea typeface="Tahoma" charset="0"/>
                <a:cs typeface="Arial"/>
              </a:rPr>
              <a:t>extracting </a:t>
            </a:r>
            <a:r>
              <a:rPr lang="en-US" sz="3200" b="1" dirty="0" err="1">
                <a:latin typeface="Arial"/>
                <a:ea typeface="Tahoma" charset="0"/>
                <a:cs typeface="Arial"/>
              </a:rPr>
              <a:t>GPDs</a:t>
            </a:r>
            <a:r>
              <a:rPr lang="en-US" sz="3200" b="1" dirty="0">
                <a:latin typeface="Arial"/>
                <a:ea typeface="Tahoma" charset="0"/>
                <a:cs typeface="Arial"/>
              </a:rPr>
              <a:t> </a:t>
            </a:r>
          </a:p>
        </p:txBody>
      </p:sp>
      <p:sp>
        <p:nvSpPr>
          <p:cNvPr id="25604" name="Rectangle 22"/>
          <p:cNvSpPr>
            <a:spLocks noChangeArrowheads="1"/>
          </p:cNvSpPr>
          <p:nvPr/>
        </p:nvSpPr>
        <p:spPr bwMode="auto">
          <a:xfrm>
            <a:off x="381000" y="2411951"/>
            <a:ext cx="457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3366FF"/>
              </a:solidFill>
            </a:endParaRPr>
          </a:p>
        </p:txBody>
      </p:sp>
      <p:sp>
        <p:nvSpPr>
          <p:cNvPr id="12301" name="Text Box 23"/>
          <p:cNvSpPr txBox="1">
            <a:spLocks noChangeArrowheads="1"/>
          </p:cNvSpPr>
          <p:nvPr/>
        </p:nvSpPr>
        <p:spPr bwMode="auto">
          <a:xfrm>
            <a:off x="433388" y="2456401"/>
            <a:ext cx="451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pPr eaLnBrk="1" hangingPunct="1">
              <a:defRPr/>
            </a:pPr>
            <a:r>
              <a:rPr lang="en-US" dirty="0">
                <a:latin typeface="Symbol" pitchFamily="-65" charset="2"/>
                <a:sym typeface="Symbol" pitchFamily="-65" charset="2"/>
              </a:rPr>
              <a:t></a:t>
            </a:r>
            <a:r>
              <a:rPr lang="en-US" baseline="-25000" dirty="0">
                <a:latin typeface="Comic Sans MS" pitchFamily="-65" charset="0"/>
              </a:rPr>
              <a:t>LU</a:t>
            </a:r>
            <a:r>
              <a:rPr lang="en-US" dirty="0">
                <a:latin typeface="Symbol" pitchFamily="-65" charset="2"/>
              </a:rPr>
              <a:t> </a:t>
            </a:r>
            <a:r>
              <a:rPr lang="en-US" dirty="0">
                <a:latin typeface="Tahoma" pitchFamily="-65" charset="0"/>
              </a:rPr>
              <a:t>~ </a:t>
            </a:r>
            <a:r>
              <a:rPr lang="en-US" dirty="0" err="1">
                <a:solidFill>
                  <a:srgbClr val="FF0000"/>
                </a:solidFill>
                <a:latin typeface="Tahoma" pitchFamily="-65" charset="0"/>
              </a:rPr>
              <a:t>sin</a:t>
            </a:r>
            <a:r>
              <a:rPr lang="en-US" dirty="0" err="1">
                <a:solidFill>
                  <a:srgbClr val="FF0000"/>
                </a:solidFill>
                <a:latin typeface="Tahoma" pitchFamily="-65" charset="0"/>
                <a:sym typeface="Symbol" pitchFamily="-65" charset="2"/>
              </a:rPr>
              <a:t></a:t>
            </a:r>
            <a:r>
              <a:rPr lang="en-US" dirty="0">
                <a:solidFill>
                  <a:srgbClr val="FF0000"/>
                </a:solidFill>
                <a:latin typeface="Tahoma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{F</a:t>
            </a:r>
            <a:r>
              <a:rPr lang="en-US" baseline="-25000" dirty="0">
                <a:latin typeface="Tahoma" pitchFamily="-65" charset="0"/>
              </a:rPr>
              <a:t>1</a:t>
            </a:r>
            <a:r>
              <a:rPr lang="en-US" b="1" i="1" dirty="0">
                <a:solidFill>
                  <a:srgbClr val="FF0000"/>
                </a:solidFill>
                <a:latin typeface="Times New Roman" pitchFamily="-65" charset="0"/>
              </a:rPr>
              <a:t>H</a:t>
            </a:r>
            <a:r>
              <a:rPr lang="en-US" dirty="0">
                <a:solidFill>
                  <a:schemeClr val="hlink">
                    <a:alpha val="65999"/>
                  </a:schemeClr>
                </a:solidFill>
                <a:latin typeface="Times New Roman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+ </a:t>
            </a:r>
            <a:r>
              <a:rPr lang="el-GR" dirty="0">
                <a:latin typeface="Lucida Grande" pitchFamily="-65" charset="0"/>
              </a:rPr>
              <a:t>ξ</a:t>
            </a:r>
            <a:r>
              <a:rPr lang="en-US" dirty="0">
                <a:latin typeface="Tahoma" pitchFamily="-65" charset="0"/>
              </a:rPr>
              <a:t>(F</a:t>
            </a:r>
            <a:r>
              <a:rPr lang="en-US" baseline="-25000" dirty="0">
                <a:latin typeface="Tahoma" pitchFamily="-65" charset="0"/>
              </a:rPr>
              <a:t>1</a:t>
            </a:r>
            <a:r>
              <a:rPr lang="en-US" dirty="0">
                <a:latin typeface="Tahoma" pitchFamily="-65" charset="0"/>
              </a:rPr>
              <a:t>+F</a:t>
            </a:r>
            <a:r>
              <a:rPr lang="en-US" baseline="-25000" dirty="0">
                <a:latin typeface="Tahoma" pitchFamily="-65" charset="0"/>
              </a:rPr>
              <a:t>2</a:t>
            </a:r>
            <a:r>
              <a:rPr lang="en-US" dirty="0">
                <a:latin typeface="Tahoma" pitchFamily="-65" charset="0"/>
              </a:rPr>
              <a:t>)</a:t>
            </a:r>
            <a:r>
              <a:rPr lang="en-US" b="1" i="1" dirty="0">
                <a:solidFill>
                  <a:srgbClr val="00C000"/>
                </a:solidFill>
                <a:latin typeface="Times New Roman" pitchFamily="-65" charset="0"/>
              </a:rPr>
              <a:t>H</a:t>
            </a:r>
            <a:r>
              <a:rPr lang="en-US" b="1" dirty="0">
                <a:solidFill>
                  <a:srgbClr val="0000FF"/>
                </a:solidFill>
                <a:latin typeface="Times New Roman" pitchFamily="-65" charset="0"/>
              </a:rPr>
              <a:t> </a:t>
            </a:r>
            <a:r>
              <a:rPr lang="en-US" dirty="0">
                <a:latin typeface="Tahoma" pitchFamily="-65" charset="0"/>
              </a:rPr>
              <a:t>+kF</a:t>
            </a:r>
            <a:r>
              <a:rPr lang="en-US" baseline="-25000" dirty="0">
                <a:latin typeface="Tahoma" pitchFamily="-65" charset="0"/>
              </a:rPr>
              <a:t>2</a:t>
            </a:r>
            <a:r>
              <a:rPr lang="en-US" b="1" i="1" dirty="0">
                <a:solidFill>
                  <a:srgbClr val="0000FF"/>
                </a:solidFill>
                <a:latin typeface="Times New Roman" pitchFamily="-65" charset="0"/>
              </a:rPr>
              <a:t>E</a:t>
            </a:r>
            <a:r>
              <a:rPr lang="en-US" dirty="0">
                <a:latin typeface="Tahoma" pitchFamily="-65" charset="0"/>
              </a:rPr>
              <a:t>}d</a:t>
            </a:r>
            <a:r>
              <a:rPr lang="en-US" dirty="0">
                <a:latin typeface="Tahoma" pitchFamily="-65" charset="0"/>
                <a:sym typeface="Symbol" pitchFamily="-65" charset="2"/>
              </a:rPr>
              <a:t></a:t>
            </a:r>
            <a:endParaRPr lang="en-US" dirty="0">
              <a:solidFill>
                <a:schemeClr val="tx2"/>
              </a:solidFill>
              <a:latin typeface="Tahoma" pitchFamily="-65" charset="0"/>
              <a:sym typeface="Symbol" pitchFamily="-65" charset="2"/>
            </a:endParaRPr>
          </a:p>
        </p:txBody>
      </p:sp>
      <p:sp>
        <p:nvSpPr>
          <p:cNvPr id="25606" name="Rectangle 24"/>
          <p:cNvSpPr>
            <a:spLocks noChangeArrowheads="1"/>
          </p:cNvSpPr>
          <p:nvPr/>
        </p:nvSpPr>
        <p:spPr bwMode="auto">
          <a:xfrm>
            <a:off x="3309938" y="2299239"/>
            <a:ext cx="31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  </a:t>
            </a:r>
            <a:r>
              <a:rPr lang="en-US" sz="2400" b="1" dirty="0">
                <a:solidFill>
                  <a:srgbClr val="00C000"/>
                </a:solidFill>
                <a:latin typeface="Times New Roman" charset="0"/>
              </a:rPr>
              <a:t>~</a:t>
            </a:r>
            <a:endParaRPr lang="en-US" sz="2400" b="1" dirty="0">
              <a:solidFill>
                <a:srgbClr val="00C000"/>
              </a:solidFill>
              <a:latin typeface="Tahoma" charset="0"/>
            </a:endParaRPr>
          </a:p>
        </p:txBody>
      </p:sp>
      <p:sp>
        <p:nvSpPr>
          <p:cNvPr id="25607" name="Text Box 25"/>
          <p:cNvSpPr txBox="1">
            <a:spLocks noChangeArrowheads="1"/>
          </p:cNvSpPr>
          <p:nvPr/>
        </p:nvSpPr>
        <p:spPr bwMode="auto">
          <a:xfrm>
            <a:off x="331788" y="2002376"/>
            <a:ext cx="3890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dirty="0">
                <a:latin typeface="Tahoma" charset="0"/>
                <a:ea typeface="Tahoma" charset="0"/>
                <a:cs typeface="Tahoma" charset="0"/>
              </a:rPr>
              <a:t>Polarized beam, </a:t>
            </a:r>
            <a:r>
              <a:rPr lang="en-US" dirty="0" err="1">
                <a:latin typeface="Tahoma" charset="0"/>
                <a:ea typeface="Tahoma" charset="0"/>
                <a:cs typeface="Tahoma" charset="0"/>
              </a:rPr>
              <a:t>unpolarized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 target:</a:t>
            </a:r>
          </a:p>
        </p:txBody>
      </p:sp>
      <p:sp>
        <p:nvSpPr>
          <p:cNvPr id="25608" name="Text Box 26"/>
          <p:cNvSpPr txBox="1">
            <a:spLocks noChangeArrowheads="1"/>
          </p:cNvSpPr>
          <p:nvPr/>
        </p:nvSpPr>
        <p:spPr bwMode="auto">
          <a:xfrm>
            <a:off x="7046913" y="2421476"/>
            <a:ext cx="10302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H(ξ,t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25609" name="AutoShape 27"/>
          <p:cNvSpPr>
            <a:spLocks noChangeArrowheads="1"/>
          </p:cNvSpPr>
          <p:nvPr/>
        </p:nvSpPr>
        <p:spPr bwMode="auto">
          <a:xfrm>
            <a:off x="5930900" y="2497676"/>
            <a:ext cx="6223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381000" y="3094044"/>
            <a:ext cx="7696200" cy="911225"/>
            <a:chOff x="240" y="2261"/>
            <a:chExt cx="4848" cy="574"/>
          </a:xfrm>
        </p:grpSpPr>
        <p:sp>
          <p:nvSpPr>
            <p:cNvPr id="25627" name="Text Box 34"/>
            <p:cNvSpPr txBox="1">
              <a:spLocks noChangeArrowheads="1"/>
            </p:cNvSpPr>
            <p:nvPr/>
          </p:nvSpPr>
          <p:spPr bwMode="auto">
            <a:xfrm>
              <a:off x="255" y="2261"/>
              <a:ext cx="25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dirty="0" err="1">
                  <a:latin typeface="Tahoma" charset="0"/>
                  <a:ea typeface="Tahoma" charset="0"/>
                  <a:cs typeface="Tahoma" charset="0"/>
                </a:rPr>
                <a:t>Unpolarized</a:t>
              </a:r>
              <a:r>
                <a:rPr lang="en-US" dirty="0">
                  <a:latin typeface="Tahoma" charset="0"/>
                  <a:ea typeface="Tahoma" charset="0"/>
                  <a:cs typeface="Tahoma" charset="0"/>
                </a:rPr>
                <a:t> beam, longitudinal target:</a:t>
              </a:r>
            </a:p>
          </p:txBody>
        </p:sp>
        <p:sp>
          <p:nvSpPr>
            <p:cNvPr id="25628" name="Rectangle 35"/>
            <p:cNvSpPr>
              <a:spLocks noChangeArrowheads="1"/>
            </p:cNvSpPr>
            <p:nvPr/>
          </p:nvSpPr>
          <p:spPr bwMode="auto">
            <a:xfrm>
              <a:off x="240" y="2496"/>
              <a:ext cx="3360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43031" name="Text Box 36"/>
            <p:cNvSpPr txBox="1">
              <a:spLocks noChangeArrowheads="1"/>
            </p:cNvSpPr>
            <p:nvPr/>
          </p:nvSpPr>
          <p:spPr bwMode="auto">
            <a:xfrm>
              <a:off x="280" y="2576"/>
              <a:ext cx="33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charset="2"/>
                  <a:sym typeface="Symbol" charset="2"/>
                </a:rPr>
                <a:t></a:t>
              </a:r>
              <a:r>
                <a:rPr lang="en-US" dirty="0">
                  <a:latin typeface="Symbol" charset="2"/>
                  <a:sym typeface="Symbol" charset="2"/>
                </a:rPr>
                <a:t></a:t>
              </a:r>
              <a:r>
                <a:rPr lang="en-US" baseline="-25000" dirty="0">
                  <a:latin typeface="Comic Sans MS" charset="0"/>
                </a:rPr>
                <a:t>UL</a:t>
              </a:r>
              <a:r>
                <a:rPr lang="en-US" dirty="0">
                  <a:latin typeface="Symbol" charset="2"/>
                </a:rPr>
                <a:t> </a:t>
              </a:r>
              <a:r>
                <a:rPr lang="en-US" dirty="0">
                  <a:latin typeface="Tahoma" charset="0"/>
                </a:rPr>
                <a:t>~</a:t>
              </a:r>
              <a:r>
                <a:rPr lang="en-US" dirty="0">
                  <a:solidFill>
                    <a:schemeClr val="tx2"/>
                  </a:solidFill>
                  <a:latin typeface="Tahoma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ahoma" charset="0"/>
                </a:rPr>
                <a:t>sin</a:t>
              </a:r>
              <a:r>
                <a:rPr lang="en-US" dirty="0" err="1">
                  <a:solidFill>
                    <a:srgbClr val="FF0000"/>
                  </a:solidFill>
                  <a:latin typeface="Tahoma" charset="0"/>
                  <a:sym typeface="Symbol" charset="2"/>
                </a:rPr>
                <a:t></a:t>
              </a:r>
              <a:r>
                <a:rPr lang="en-US" dirty="0">
                  <a:latin typeface="Tahoma" charset="0"/>
                </a:rPr>
                <a:t> {F</a:t>
              </a:r>
              <a:r>
                <a:rPr lang="en-US" baseline="-25000" dirty="0">
                  <a:latin typeface="Tahoma" charset="0"/>
                </a:rPr>
                <a:t>1</a:t>
              </a:r>
              <a:r>
                <a:rPr lang="en-US" b="1" i="1" dirty="0">
                  <a:solidFill>
                    <a:srgbClr val="00C000"/>
                  </a:solidFill>
                  <a:latin typeface="Times New Roman" charset="0"/>
                </a:rPr>
                <a:t>H</a:t>
              </a:r>
              <a:r>
                <a:rPr lang="en-US" dirty="0">
                  <a:latin typeface="Tahoma" charset="0"/>
                </a:rPr>
                <a:t>+</a:t>
              </a:r>
              <a:r>
                <a:rPr lang="el-GR" dirty="0">
                  <a:latin typeface="Lucida Grande" charset="0"/>
                </a:rPr>
                <a:t>ξ</a:t>
              </a:r>
              <a:r>
                <a:rPr lang="en-US" dirty="0">
                  <a:latin typeface="Tahoma" charset="0"/>
                </a:rPr>
                <a:t>(F</a:t>
              </a:r>
              <a:r>
                <a:rPr lang="en-US" baseline="-25000" dirty="0">
                  <a:latin typeface="Tahoma" charset="0"/>
                </a:rPr>
                <a:t>1</a:t>
              </a:r>
              <a:r>
                <a:rPr lang="en-US" dirty="0">
                  <a:latin typeface="Tahoma" charset="0"/>
                </a:rPr>
                <a:t>+F</a:t>
              </a:r>
              <a:r>
                <a:rPr lang="en-US" baseline="-25000" dirty="0">
                  <a:latin typeface="Tahoma" charset="0"/>
                </a:rPr>
                <a:t>2</a:t>
              </a:r>
              <a:r>
                <a:rPr lang="en-US" dirty="0">
                  <a:latin typeface="Tahoma" charset="0"/>
                </a:rPr>
                <a:t>)(</a:t>
              </a:r>
              <a:r>
                <a:rPr lang="en-US" b="1" i="1" dirty="0">
                  <a:solidFill>
                    <a:srgbClr val="FF0000"/>
                  </a:solidFill>
                  <a:latin typeface="Times New Roman" charset="0"/>
                </a:rPr>
                <a:t>H</a:t>
              </a:r>
              <a:r>
                <a:rPr lang="en-US" b="1" dirty="0">
                  <a:solidFill>
                    <a:srgbClr val="2D2D8A"/>
                  </a:solidFill>
                  <a:latin typeface="Times New Roman" charset="0"/>
                </a:rPr>
                <a:t> </a:t>
              </a:r>
              <a:r>
                <a:rPr lang="en-US" dirty="0">
                  <a:latin typeface="Tahoma" charset="0"/>
                </a:rPr>
                <a:t>+</a:t>
              </a:r>
              <a:r>
                <a:rPr lang="el-GR" dirty="0">
                  <a:latin typeface="Lucida Grande" charset="0"/>
                </a:rPr>
                <a:t>ξ</a:t>
              </a:r>
              <a:r>
                <a:rPr lang="en-US" dirty="0">
                  <a:latin typeface="Tahoma" charset="0"/>
                </a:rPr>
                <a:t>/(1+</a:t>
              </a:r>
              <a:r>
                <a:rPr lang="el-GR" dirty="0">
                  <a:latin typeface="Lucida Grande" charset="0"/>
                </a:rPr>
                <a:t>ξ</a:t>
              </a:r>
              <a:r>
                <a:rPr lang="en-US" dirty="0">
                  <a:latin typeface="Tahoma" charset="0"/>
                </a:rPr>
                <a:t>)</a:t>
              </a:r>
              <a:r>
                <a:rPr lang="en-US" b="1" i="1" dirty="0" err="1">
                  <a:solidFill>
                    <a:srgbClr val="0000FF"/>
                  </a:solidFill>
                  <a:latin typeface="Times New Roman" charset="0"/>
                </a:rPr>
                <a:t>E</a:t>
              </a:r>
              <a:r>
                <a:rPr lang="en-US" dirty="0" err="1" smtClean="0">
                  <a:latin typeface="Times New Roman" charset="0"/>
                </a:rPr>
                <a:t>)</a:t>
              </a:r>
              <a:r>
                <a:rPr lang="en-US" dirty="0" err="1" smtClean="0">
                  <a:latin typeface="Tahoma" charset="0"/>
                </a:rPr>
                <a:t>}</a:t>
              </a:r>
              <a:r>
                <a:rPr lang="en-US" dirty="0" err="1">
                  <a:latin typeface="Tahoma" charset="0"/>
                </a:rPr>
                <a:t>d</a:t>
              </a:r>
              <a:r>
                <a:rPr lang="en-US" dirty="0" err="1">
                  <a:latin typeface="Tahoma" charset="0"/>
                  <a:sym typeface="Symbol" charset="2"/>
                </a:rPr>
                <a:t></a:t>
              </a:r>
              <a:endParaRPr lang="en-US" dirty="0">
                <a:solidFill>
                  <a:schemeClr val="tx2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25630" name="Rectangle 37"/>
            <p:cNvSpPr>
              <a:spLocks noChangeArrowheads="1"/>
            </p:cNvSpPr>
            <p:nvPr/>
          </p:nvSpPr>
          <p:spPr bwMode="auto">
            <a:xfrm>
              <a:off x="1250" y="2477"/>
              <a:ext cx="1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b="1" dirty="0">
                  <a:solidFill>
                    <a:srgbClr val="FF0000"/>
                  </a:solidFill>
                  <a:latin typeface="Times New Roman" charset="0"/>
                </a:rPr>
                <a:t>  </a:t>
              </a:r>
              <a:r>
                <a:rPr lang="en-US" sz="2400" b="1" dirty="0">
                  <a:solidFill>
                    <a:srgbClr val="00C000"/>
                  </a:solidFill>
                  <a:latin typeface="Times New Roman" charset="0"/>
                </a:rPr>
                <a:t>~</a:t>
              </a:r>
              <a:endParaRPr lang="en-US" sz="2400" b="1" dirty="0">
                <a:solidFill>
                  <a:srgbClr val="00C000"/>
                </a:solidFill>
                <a:latin typeface="Tahoma" charset="0"/>
              </a:endParaRPr>
            </a:p>
          </p:txBody>
        </p:sp>
        <p:sp>
          <p:nvSpPr>
            <p:cNvPr id="25631" name="AutoShape 38"/>
            <p:cNvSpPr>
              <a:spLocks noChangeArrowheads="1"/>
            </p:cNvSpPr>
            <p:nvPr/>
          </p:nvSpPr>
          <p:spPr bwMode="auto">
            <a:xfrm>
              <a:off x="3736" y="2592"/>
              <a:ext cx="39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61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ED3D7"/>
            </a:solidFill>
            <a:ln w="19050">
              <a:solidFill>
                <a:srgbClr val="3C8C9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33" name="Text Box 40"/>
            <p:cNvSpPr txBox="1">
              <a:spLocks noChangeArrowheads="1"/>
            </p:cNvSpPr>
            <p:nvPr/>
          </p:nvSpPr>
          <p:spPr bwMode="auto">
            <a:xfrm>
              <a:off x="3954" y="2544"/>
              <a:ext cx="11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2400" i="1" dirty="0">
                  <a:solidFill>
                    <a:srgbClr val="00C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         </a:t>
              </a:r>
              <a:r>
                <a:rPr lang="en-US" sz="2400" b="1" i="1" dirty="0" err="1">
                  <a:solidFill>
                    <a:srgbClr val="00C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H(ξ,t</a:t>
              </a:r>
              <a:r>
                <a:rPr lang="en-US" sz="2400" b="1" i="1" dirty="0">
                  <a:solidFill>
                    <a:srgbClr val="00C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</a:p>
          </p:txBody>
        </p:sp>
        <p:sp>
          <p:nvSpPr>
            <p:cNvPr id="25634" name="Rectangle 41"/>
            <p:cNvSpPr>
              <a:spLocks noChangeArrowheads="1"/>
            </p:cNvSpPr>
            <p:nvPr/>
          </p:nvSpPr>
          <p:spPr bwMode="auto">
            <a:xfrm>
              <a:off x="4540" y="2448"/>
              <a:ext cx="12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00C000"/>
                  </a:solidFill>
                  <a:latin typeface="Times New Roman" charset="0"/>
                </a:rPr>
                <a:t>~</a:t>
              </a:r>
              <a:endParaRPr lang="en-US" sz="2800" b="1" dirty="0">
                <a:solidFill>
                  <a:srgbClr val="00C000"/>
                </a:solidFill>
                <a:latin typeface="Tahoma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67200" y="1020239"/>
            <a:ext cx="1828800" cy="838200"/>
            <a:chOff x="4267200" y="1123950"/>
            <a:chExt cx="1828800" cy="838200"/>
          </a:xfrm>
        </p:grpSpPr>
        <p:sp>
          <p:nvSpPr>
            <p:cNvPr id="25613" name="Rectangle 31"/>
            <p:cNvSpPr>
              <a:spLocks noChangeArrowheads="1"/>
            </p:cNvSpPr>
            <p:nvPr/>
          </p:nvSpPr>
          <p:spPr bwMode="auto">
            <a:xfrm>
              <a:off x="4267200" y="1123950"/>
              <a:ext cx="1828800" cy="838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4" name="Text Box 32"/>
            <p:cNvSpPr txBox="1">
              <a:spLocks noChangeArrowheads="1"/>
            </p:cNvSpPr>
            <p:nvPr/>
          </p:nvSpPr>
          <p:spPr bwMode="auto">
            <a:xfrm>
              <a:off x="4456113" y="1219200"/>
              <a:ext cx="1497012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l-GR" i="1">
                  <a:latin typeface="Times New Roman" charset="0"/>
                  <a:ea typeface="Times New Roman" charset="0"/>
                  <a:cs typeface="Times New Roman" charset="0"/>
                </a:rPr>
                <a:t>ξ</a:t>
              </a:r>
              <a:r>
                <a:rPr lang="en-US">
                  <a:latin typeface="Comic Sans MS" charset="0"/>
                  <a:ea typeface="Comic Sans MS" charset="0"/>
                  <a:cs typeface="Comic Sans MS" charset="0"/>
                </a:rPr>
                <a:t> </a:t>
              </a:r>
              <a:r>
                <a:rPr lang="en-US">
                  <a:latin typeface="Tahoma" charset="0"/>
                  <a:ea typeface="Arial" charset="0"/>
                  <a:cs typeface="Arial" charset="0"/>
                </a:rPr>
                <a:t>~</a:t>
              </a:r>
              <a:r>
                <a:rPr lang="en-US">
                  <a:latin typeface="Tahoma" charset="0"/>
                  <a:ea typeface="Comic Sans MS" charset="0"/>
                  <a:cs typeface="Comic Sans MS" charset="0"/>
                </a:rPr>
                <a:t> x</a:t>
              </a:r>
              <a:r>
                <a:rPr lang="en-US" baseline="-25000">
                  <a:latin typeface="Tahoma" charset="0"/>
                  <a:ea typeface="Comic Sans MS" charset="0"/>
                  <a:cs typeface="Comic Sans MS" charset="0"/>
                </a:rPr>
                <a:t>B</a:t>
              </a:r>
              <a:r>
                <a:rPr lang="en-US">
                  <a:latin typeface="Tahoma" charset="0"/>
                  <a:ea typeface="Comic Sans MS" charset="0"/>
                  <a:cs typeface="Comic Sans MS" charset="0"/>
                </a:rPr>
                <a:t>/(2-x</a:t>
              </a:r>
              <a:r>
                <a:rPr lang="en-US" baseline="-25000">
                  <a:latin typeface="Tahoma" charset="0"/>
                  <a:ea typeface="Comic Sans MS" charset="0"/>
                  <a:cs typeface="Comic Sans MS" charset="0"/>
                </a:rPr>
                <a:t>B</a:t>
              </a:r>
              <a:r>
                <a:rPr lang="en-US">
                  <a:latin typeface="Tahoma" charset="0"/>
                  <a:ea typeface="Comic Sans MS" charset="0"/>
                  <a:cs typeface="Comic Sans MS" charset="0"/>
                </a:rPr>
                <a:t>) </a:t>
              </a:r>
            </a:p>
          </p:txBody>
        </p:sp>
        <p:sp>
          <p:nvSpPr>
            <p:cNvPr id="25616" name="Text Box 45"/>
            <p:cNvSpPr txBox="1">
              <a:spLocks noChangeArrowheads="1"/>
            </p:cNvSpPr>
            <p:nvPr/>
          </p:nvSpPr>
          <p:spPr bwMode="auto">
            <a:xfrm>
              <a:off x="4535488" y="1584325"/>
              <a:ext cx="11652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>
                  <a:latin typeface="Tahoma" charset="0"/>
                  <a:ea typeface="Tahoma" charset="0"/>
                  <a:cs typeface="Tahoma" charset="0"/>
                </a:rPr>
                <a:t>k = </a:t>
              </a:r>
              <a:r>
                <a:rPr lang="en-US" i="1">
                  <a:latin typeface="Tahoma" charset="0"/>
                  <a:ea typeface="Tahoma" charset="0"/>
                  <a:cs typeface="Tahoma" charset="0"/>
                </a:rPr>
                <a:t>t</a:t>
              </a:r>
              <a:r>
                <a:rPr lang="en-US">
                  <a:latin typeface="Tahoma" charset="0"/>
                  <a:ea typeface="Tahoma" charset="0"/>
                  <a:cs typeface="Tahoma" charset="0"/>
                </a:rPr>
                <a:t>/4M</a:t>
              </a:r>
              <a:r>
                <a:rPr lang="en-US" baseline="30000">
                  <a:latin typeface="Tahoma" charset="0"/>
                  <a:ea typeface="Tahoma" charset="0"/>
                  <a:cs typeface="Tahoma" charset="0"/>
                </a:rPr>
                <a:t>2</a:t>
              </a:r>
              <a:r>
                <a:rPr lang="en-US">
                  <a:latin typeface="Tahoma" charset="0"/>
                  <a:ea typeface="Tahoma" charset="0"/>
                  <a:cs typeface="Tahoma" charset="0"/>
                </a:rPr>
                <a:t> </a:t>
              </a:r>
            </a:p>
          </p:txBody>
        </p:sp>
      </p:grpSp>
      <p:sp>
        <p:nvSpPr>
          <p:cNvPr id="25618" name="Rectangle 48"/>
          <p:cNvSpPr>
            <a:spLocks noChangeArrowheads="1"/>
          </p:cNvSpPr>
          <p:nvPr/>
        </p:nvSpPr>
        <p:spPr bwMode="auto">
          <a:xfrm>
            <a:off x="10144125" y="-4460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337" name="Picture 10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800100"/>
            <a:ext cx="2743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Group 43"/>
          <p:cNvGrpSpPr/>
          <p:nvPr/>
        </p:nvGrpSpPr>
        <p:grpSpPr>
          <a:xfrm>
            <a:off x="400050" y="4222748"/>
            <a:ext cx="7715250" cy="949325"/>
            <a:chOff x="400050" y="4222748"/>
            <a:chExt cx="7715250" cy="949325"/>
          </a:xfrm>
        </p:grpSpPr>
        <p:grpSp>
          <p:nvGrpSpPr>
            <p:cNvPr id="5" name="Group 55"/>
            <p:cNvGrpSpPr>
              <a:grpSpLocks/>
            </p:cNvGrpSpPr>
            <p:nvPr/>
          </p:nvGrpSpPr>
          <p:grpSpPr bwMode="auto">
            <a:xfrm>
              <a:off x="400050" y="4222748"/>
              <a:ext cx="7715250" cy="949325"/>
              <a:chOff x="216" y="3380"/>
              <a:chExt cx="4860" cy="598"/>
            </a:xfrm>
          </p:grpSpPr>
          <p:sp>
            <p:nvSpPr>
              <p:cNvPr id="25620" name="Text Box 15"/>
              <p:cNvSpPr txBox="1">
                <a:spLocks noChangeArrowheads="1"/>
              </p:cNvSpPr>
              <p:nvPr/>
            </p:nvSpPr>
            <p:spPr bwMode="auto">
              <a:xfrm>
                <a:off x="273" y="3380"/>
                <a:ext cx="248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/>
                <a:r>
                  <a:rPr lang="en-US" dirty="0" err="1">
                    <a:latin typeface="Tahoma" charset="0"/>
                    <a:ea typeface="Tahoma" charset="0"/>
                    <a:cs typeface="Tahoma" charset="0"/>
                  </a:rPr>
                  <a:t>Unpolarized</a:t>
                </a:r>
                <a:r>
                  <a:rPr lang="en-US" dirty="0">
                    <a:latin typeface="Tahoma" charset="0"/>
                    <a:ea typeface="Tahoma" charset="0"/>
                    <a:cs typeface="Tahoma" charset="0"/>
                  </a:rPr>
                  <a:t> beam, transverse target:</a:t>
                </a:r>
              </a:p>
            </p:txBody>
          </p:sp>
          <p:sp>
            <p:nvSpPr>
              <p:cNvPr id="25621" name="Rectangle 16"/>
              <p:cNvSpPr>
                <a:spLocks noChangeArrowheads="1"/>
              </p:cNvSpPr>
              <p:nvPr/>
            </p:nvSpPr>
            <p:spPr bwMode="auto">
              <a:xfrm>
                <a:off x="216" y="3642"/>
                <a:ext cx="2784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  <p:sp>
            <p:nvSpPr>
              <p:cNvPr id="25622" name="Text Box 17"/>
              <p:cNvSpPr txBox="1">
                <a:spLocks noChangeArrowheads="1"/>
              </p:cNvSpPr>
              <p:nvPr/>
            </p:nvSpPr>
            <p:spPr bwMode="auto">
              <a:xfrm>
                <a:off x="264" y="3686"/>
                <a:ext cx="268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dirty="0">
                    <a:latin typeface="Symbol" charset="2"/>
                    <a:sym typeface="Symbol" charset="2"/>
                  </a:rPr>
                  <a:t></a:t>
                </a:r>
                <a:r>
                  <a:rPr lang="en-US" baseline="-25000" dirty="0">
                    <a:latin typeface="Comic Sans MS" charset="0"/>
                  </a:rPr>
                  <a:t>UT</a:t>
                </a:r>
                <a:r>
                  <a:rPr lang="en-US" dirty="0">
                    <a:latin typeface="Symbol" charset="2"/>
                  </a:rPr>
                  <a:t> </a:t>
                </a:r>
                <a:r>
                  <a:rPr lang="en-US" dirty="0">
                    <a:latin typeface="Tahoma" charset="0"/>
                  </a:rPr>
                  <a:t>~ </a:t>
                </a:r>
                <a:r>
                  <a:rPr lang="en-US" dirty="0">
                    <a:solidFill>
                      <a:srgbClr val="FF0000"/>
                    </a:solidFill>
                    <a:latin typeface="Tahoma" charset="0"/>
                  </a:rPr>
                  <a:t>cos</a:t>
                </a:r>
                <a:r>
                  <a:rPr lang="en-US" dirty="0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</a:t>
                </a:r>
                <a:r>
                  <a:rPr lang="en-US" dirty="0"/>
                  <a:t>sin(</a:t>
                </a:r>
                <a:r>
                  <a:rPr lang="en-US" dirty="0">
                    <a:sym typeface="Symbol" charset="2"/>
                  </a:rPr>
                  <a:t></a:t>
                </a:r>
                <a:r>
                  <a:rPr lang="en-US" baseline="-25000" dirty="0">
                    <a:sym typeface="Symbol" charset="2"/>
                  </a:rPr>
                  <a:t>s</a:t>
                </a:r>
                <a:r>
                  <a:rPr lang="en-US" dirty="0">
                    <a:sym typeface="Symbol" charset="2"/>
                  </a:rPr>
                  <a:t>-)</a:t>
                </a:r>
                <a:r>
                  <a:rPr lang="en-US" dirty="0">
                    <a:latin typeface="Tahoma" charset="0"/>
                  </a:rPr>
                  <a:t>{k(F</a:t>
                </a:r>
                <a:r>
                  <a:rPr lang="en-US" baseline="-25000" dirty="0">
                    <a:latin typeface="Tahoma" charset="0"/>
                  </a:rPr>
                  <a:t>2</a:t>
                </a:r>
                <a:r>
                  <a:rPr lang="en-US" b="1" i="1" dirty="0">
                    <a:solidFill>
                      <a:srgbClr val="FF0000"/>
                    </a:solidFill>
                    <a:latin typeface="Times New Roman" charset="0"/>
                    <a:ea typeface="Arial Unicode MS" charset="0"/>
                    <a:cs typeface="Arial Unicode MS" charset="0"/>
                  </a:rPr>
                  <a:t>H</a:t>
                </a:r>
                <a:r>
                  <a:rPr lang="en-US" dirty="0">
                    <a:latin typeface="Times New Roman" charset="0"/>
                  </a:rPr>
                  <a:t> – </a:t>
                </a:r>
                <a:r>
                  <a:rPr lang="en-US" dirty="0"/>
                  <a:t>F</a:t>
                </a:r>
                <a:r>
                  <a:rPr lang="en-US" baseline="-25000" dirty="0"/>
                  <a:t>1</a:t>
                </a:r>
                <a:r>
                  <a:rPr lang="en-US" b="1" i="1" dirty="0">
                    <a:solidFill>
                      <a:srgbClr val="0000FF"/>
                    </a:solidFill>
                    <a:latin typeface="Times New Roman" charset="0"/>
                  </a:rPr>
                  <a:t>E</a:t>
                </a:r>
                <a:r>
                  <a:rPr lang="en-US" dirty="0" smtClean="0">
                    <a:latin typeface="Times New Roman" charset="0"/>
                  </a:rPr>
                  <a:t>)</a:t>
                </a:r>
                <a:r>
                  <a:rPr lang="en-US" dirty="0" smtClean="0">
                    <a:latin typeface="Tahoma" charset="0"/>
                  </a:rPr>
                  <a:t>}</a:t>
                </a:r>
                <a:r>
                  <a:rPr lang="en-US" dirty="0">
                    <a:latin typeface="Tahoma" charset="0"/>
                  </a:rPr>
                  <a:t>d</a:t>
                </a:r>
                <a:r>
                  <a:rPr lang="en-US" dirty="0">
                    <a:latin typeface="Tahoma" charset="0"/>
                    <a:sym typeface="Symbol" charset="2"/>
                  </a:rPr>
                  <a:t></a:t>
                </a:r>
                <a:endParaRPr lang="en-US" dirty="0">
                  <a:solidFill>
                    <a:schemeClr val="tx2"/>
                  </a:solidFill>
                  <a:latin typeface="Tahoma" charset="0"/>
                  <a:sym typeface="Symbol" charset="2"/>
                </a:endParaRPr>
              </a:p>
            </p:txBody>
          </p:sp>
          <p:sp>
            <p:nvSpPr>
              <p:cNvPr id="25626" name="Text Box 21"/>
              <p:cNvSpPr txBox="1">
                <a:spLocks noChangeArrowheads="1"/>
              </p:cNvSpPr>
              <p:nvPr/>
            </p:nvSpPr>
            <p:spPr bwMode="auto">
              <a:xfrm>
                <a:off x="4448" y="3569"/>
                <a:ext cx="62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/>
                <a:r>
                  <a:rPr lang="en-US" sz="2400" b="1" i="1" dirty="0" err="1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E(ξ,t</a:t>
                </a:r>
                <a:r>
                  <a:rPr lang="en-US" sz="2400" b="1" i="1" dirty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</p:txBody>
          </p:sp>
        </p:grpSp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>
              <a:off x="5975350" y="4648198"/>
              <a:ext cx="622300" cy="381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61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ED3D7"/>
            </a:solidFill>
            <a:ln w="19050">
              <a:solidFill>
                <a:srgbClr val="3C8C9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0849" y="5357766"/>
            <a:ext cx="7882556" cy="758400"/>
            <a:chOff x="609598" y="5459966"/>
            <a:chExt cx="7882556" cy="758400"/>
          </a:xfrm>
        </p:grpSpPr>
        <p:sp>
          <p:nvSpPr>
            <p:cNvPr id="38" name="TextBox 37"/>
            <p:cNvSpPr txBox="1"/>
            <p:nvPr/>
          </p:nvSpPr>
          <p:spPr>
            <a:xfrm>
              <a:off x="716653" y="5459966"/>
              <a:ext cx="39225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Unpolarized</a:t>
              </a:r>
              <a:r>
                <a:rPr lang="en-US" dirty="0" smtClean="0"/>
                <a:t> total cross section:</a:t>
              </a:r>
              <a:endParaRPr lang="en-US" baseline="-25000" dirty="0" smtClean="0">
                <a:latin typeface="Calibri"/>
                <a:cs typeface="Calibri"/>
                <a:sym typeface="Symbol" charset="2"/>
              </a:endParaRPr>
            </a:p>
          </p:txBody>
        </p:sp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6102350" y="5778498"/>
              <a:ext cx="622300" cy="381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61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ED3D7"/>
            </a:solidFill>
            <a:ln w="19050">
              <a:solidFill>
                <a:srgbClr val="3C8C9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09598" y="5849034"/>
              <a:ext cx="411854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cs typeface="Comic Sans MS"/>
                  <a:sym typeface="Symbol" charset="2"/>
                </a:rPr>
                <a:t>Separates </a:t>
              </a:r>
              <a:r>
                <a:rPr lang="en-US" dirty="0" err="1" smtClean="0">
                  <a:cs typeface="Comic Sans MS"/>
                  <a:sym typeface="Symbol" charset="2"/>
                </a:rPr>
                <a:t>h.t</a:t>
              </a:r>
              <a:r>
                <a:rPr lang="en-US" dirty="0" smtClean="0">
                  <a:cs typeface="Comic Sans MS"/>
                  <a:sym typeface="Symbol" charset="2"/>
                </a:rPr>
                <a:t>. contributions to DVCS</a:t>
              </a:r>
              <a:endParaRPr lang="en-US" baseline="-25000" dirty="0" smtClean="0">
                <a:cs typeface="Comic Sans MS"/>
                <a:sym typeface="Symbol" charset="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242383" y="5714998"/>
              <a:ext cx="1249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latin typeface="Lucida Calligraphy"/>
                  <a:cs typeface="Lucida Calligraphy"/>
                </a:rPr>
                <a:t>Re</a:t>
              </a:r>
              <a:r>
                <a:rPr lang="en-US" b="1" dirty="0" err="1" smtClean="0"/>
                <a:t>(T</a:t>
              </a:r>
              <a:r>
                <a:rPr lang="en-US" b="1" baseline="30000" dirty="0" err="1" smtClean="0"/>
                <a:t>DVCS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Hall A</a:t>
            </a:r>
            <a:r>
              <a:rPr lang="en-US" dirty="0" smtClean="0"/>
              <a:t> DVCS/BH cross section on proton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52658" b="1513"/>
          <a:stretch>
            <a:fillRect/>
          </a:stretch>
        </p:blipFill>
        <p:spPr>
          <a:xfrm>
            <a:off x="1227550" y="1092200"/>
            <a:ext cx="7042673" cy="3955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5340866"/>
            <a:ext cx="423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Verify Bjorken scaling in small Q</a:t>
            </a:r>
            <a:r>
              <a:rPr lang="en-US" baseline="30000" dirty="0" smtClean="0"/>
              <a:t>2</a:t>
            </a:r>
            <a:r>
              <a:rPr lang="en-US" dirty="0" smtClean="0"/>
              <a:t> range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71700" y="5009634"/>
            <a:ext cx="438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statistics in small range in Q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B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6605" y="721954"/>
            <a:ext cx="4067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C. </a:t>
            </a:r>
            <a:r>
              <a:rPr lang="en-US" sz="1400" dirty="0" err="1" smtClean="0">
                <a:latin typeface="Calibri"/>
                <a:cs typeface="Calibri"/>
              </a:rPr>
              <a:t>Muñoz</a:t>
            </a:r>
            <a:r>
              <a:rPr lang="en-US" sz="1400" dirty="0" smtClean="0">
                <a:latin typeface="Calibri"/>
                <a:cs typeface="Calibri"/>
              </a:rPr>
              <a:t> et al., Phys. Rev. </a:t>
            </a:r>
            <a:r>
              <a:rPr lang="en-US" sz="1400" dirty="0" err="1" smtClean="0">
                <a:latin typeface="Calibri"/>
                <a:cs typeface="Calibri"/>
              </a:rPr>
              <a:t>Lett</a:t>
            </a:r>
            <a:r>
              <a:rPr lang="en-US" sz="1400" dirty="0" smtClean="0">
                <a:latin typeface="Calibri"/>
                <a:cs typeface="Calibri"/>
              </a:rPr>
              <a:t>. 97 (2006) 262002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CLAS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Proton BSA and Cross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section</a:t>
            </a:r>
            <a:endParaRPr lang="en-US" sz="32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DVCS_xsec_summar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990600"/>
            <a:ext cx="4244667" cy="4187944"/>
          </a:xfrm>
          <a:prstGeom prst="rect">
            <a:avLst/>
          </a:prstGeom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4343400" cy="423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" y="5257800"/>
            <a:ext cx="2745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2929"/>
                </a:solidFill>
                <a:latin typeface="Arial" pitchFamily="34" charset="0"/>
                <a:cs typeface="Arial" pitchFamily="34" charset="0"/>
              </a:rPr>
              <a:t>F.-X. G. </a:t>
            </a:r>
            <a:r>
              <a:rPr lang="en-US" sz="1200" b="1" i="1" dirty="0" smtClean="0">
                <a:solidFill>
                  <a:srgbClr val="FF2929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200" b="1" dirty="0" smtClean="0">
                <a:solidFill>
                  <a:srgbClr val="FF2929"/>
                </a:solidFill>
                <a:latin typeface="Arial" pitchFamily="34" charset="0"/>
                <a:cs typeface="Arial" pitchFamily="34" charset="0"/>
              </a:rPr>
              <a:t>., PRL 100(2008)162002</a:t>
            </a:r>
            <a:endParaRPr lang="en-US" sz="1200" b="1" dirty="0">
              <a:solidFill>
                <a:srgbClr val="FF29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638800"/>
            <a:ext cx="37625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More than 3k </a:t>
            </a:r>
            <a:r>
              <a:rPr lang="en-US" sz="1800" dirty="0" err="1" smtClean="0">
                <a:latin typeface="Calibri"/>
                <a:cs typeface="Calibri"/>
              </a:rPr>
              <a:t>φ</a:t>
            </a:r>
            <a:r>
              <a:rPr lang="en-US" sz="1800" dirty="0" smtClean="0">
                <a:latin typeface="Calibri"/>
                <a:cs typeface="Calibri"/>
              </a:rPr>
              <a:t>-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bins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Quantitative constraints on parameters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31981" r="16244" b="2722"/>
          <a:stretch>
            <a:fillRect/>
          </a:stretch>
        </p:blipFill>
        <p:spPr>
          <a:xfrm>
            <a:off x="3971158" y="794365"/>
            <a:ext cx="4967112" cy="3206136"/>
          </a:xfrm>
          <a:prstGeom prst="rect">
            <a:avLst/>
          </a:prstGeom>
        </p:spPr>
      </p:pic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5909495" y="791634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endParaRPr lang="en-US" sz="2400" b="1" dirty="0">
              <a:solidFill>
                <a:srgbClr val="00C000"/>
              </a:solidFill>
              <a:latin typeface="Tahom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" y="728663"/>
            <a:ext cx="4364858" cy="5639742"/>
          </a:xfrm>
          <a:prstGeom prst="rect">
            <a:avLst/>
          </a:prstGeom>
        </p:spPr>
      </p:pic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6716845" y="4137104"/>
            <a:ext cx="2264542" cy="923330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γ</a:t>
            </a:r>
            <a:r>
              <a:rPr lang="en-US" b="1" dirty="0" smtClean="0">
                <a:latin typeface="Calibri"/>
                <a:cs typeface="Calibri"/>
              </a:rPr>
              <a:t>, π</a:t>
            </a:r>
            <a:r>
              <a:rPr lang="en-US" b="1" baseline="30000" dirty="0" smtClean="0">
                <a:latin typeface="Calibri"/>
                <a:cs typeface="Calibri"/>
              </a:rPr>
              <a:t>0</a:t>
            </a:r>
            <a:r>
              <a:rPr lang="en-US" b="1" dirty="0" smtClean="0">
                <a:latin typeface="Calibri"/>
                <a:cs typeface="Calibri"/>
              </a:rPr>
              <a:t>   </a:t>
            </a:r>
            <a:r>
              <a:rPr lang="en-US" dirty="0" smtClean="0">
                <a:latin typeface="Calibri"/>
                <a:cs typeface="Calibri"/>
              </a:rPr>
              <a:t>(A) proton</a:t>
            </a:r>
            <a:endParaRPr lang="en-US" dirty="0" smtClean="0">
              <a:solidFill>
                <a:srgbClr val="FF051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γ</a:t>
            </a:r>
            <a:r>
              <a:rPr lang="en-US" b="1" dirty="0" smtClean="0">
                <a:latin typeface="Calibri"/>
                <a:cs typeface="Calibri"/>
              </a:rPr>
              <a:t>, π</a:t>
            </a:r>
            <a:r>
              <a:rPr lang="en-US" b="1" baseline="30000" dirty="0" smtClean="0">
                <a:latin typeface="Calibri"/>
                <a:cs typeface="Calibri"/>
              </a:rPr>
              <a:t>0</a:t>
            </a:r>
            <a:r>
              <a:rPr lang="en-US" b="1" dirty="0" smtClean="0">
                <a:latin typeface="Calibri"/>
                <a:cs typeface="Calibri"/>
              </a:rPr>
              <a:t>   </a:t>
            </a:r>
            <a:r>
              <a:rPr lang="en-US" dirty="0" smtClean="0">
                <a:latin typeface="Calibri"/>
                <a:cs typeface="Calibri"/>
              </a:rPr>
              <a:t>(B) proton</a:t>
            </a:r>
          </a:p>
          <a:p>
            <a:pPr>
              <a:defRPr/>
            </a:pPr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γ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, π</a:t>
            </a:r>
            <a:r>
              <a:rPr lang="en-US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  (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neutron</a:t>
            </a:r>
          </a:p>
        </p:txBody>
      </p: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6752457" y="5250934"/>
            <a:ext cx="2264543" cy="369332"/>
          </a:xfrm>
          <a:prstGeom prst="rect">
            <a:avLst/>
          </a:prstGeom>
          <a:solidFill>
            <a:srgbClr val="00C000">
              <a:alpha val="2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γ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, π</a:t>
            </a:r>
            <a:r>
              <a:rPr lang="en-US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(NH</a:t>
            </a:r>
            <a:r>
              <a:rPr lang="en-US" b="1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(B) proton</a:t>
            </a:r>
            <a:endParaRPr lang="en-US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6742245" y="5815439"/>
            <a:ext cx="2224987" cy="369332"/>
          </a:xfrm>
          <a:prstGeom prst="rect">
            <a:avLst/>
          </a:prstGeom>
          <a:solidFill>
            <a:srgbClr val="0000FF">
              <a:alpha val="2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γ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, π</a:t>
            </a:r>
            <a:r>
              <a:rPr lang="en-US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(HD)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(B) proton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20458" y="4042851"/>
            <a:ext cx="1797974" cy="2295024"/>
            <a:chOff x="2722664" y="2238876"/>
            <a:chExt cx="1797974" cy="2295024"/>
          </a:xfrm>
        </p:grpSpPr>
        <p:sp>
          <p:nvSpPr>
            <p:cNvPr id="18" name="Rectangle 17"/>
            <p:cNvSpPr/>
            <p:nvPr/>
          </p:nvSpPr>
          <p:spPr>
            <a:xfrm>
              <a:off x="2722664" y="2278564"/>
              <a:ext cx="1797974" cy="225533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875102" y="2238876"/>
              <a:ext cx="1645536" cy="762575"/>
              <a:chOff x="6472588" y="3340101"/>
              <a:chExt cx="1645536" cy="762575"/>
            </a:xfrm>
          </p:grpSpPr>
          <p:sp>
            <p:nvSpPr>
              <p:cNvPr id="25" name="Text Box 26"/>
              <p:cNvSpPr txBox="1">
                <a:spLocks noChangeArrowheads="1"/>
              </p:cNvSpPr>
              <p:nvPr/>
            </p:nvSpPr>
            <p:spPr bwMode="auto">
              <a:xfrm>
                <a:off x="6472588" y="3517900"/>
                <a:ext cx="1645536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3200" b="1" i="1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</a:t>
                </a:r>
                <a:r>
                  <a:rPr lang="en-US" sz="32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sz="3200" b="1" i="1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3200" b="1" i="1" dirty="0" smtClean="0">
                    <a:solidFill>
                      <a:srgbClr val="01CF04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</a:t>
                </a:r>
                <a:r>
                  <a:rPr lang="en-US" sz="3200" b="1" i="1" dirty="0" smtClean="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sz="3200" b="1" i="1" dirty="0" smtClean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E</a:t>
                </a:r>
                <a:endParaRPr lang="en-US" sz="3200" b="1" i="1" dirty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6" name="Rectangle 41"/>
              <p:cNvSpPr>
                <a:spLocks noChangeArrowheads="1"/>
              </p:cNvSpPr>
              <p:nvPr/>
            </p:nvSpPr>
            <p:spPr bwMode="auto">
              <a:xfrm>
                <a:off x="7232650" y="3340101"/>
                <a:ext cx="192088" cy="430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2800" b="1" dirty="0">
                    <a:solidFill>
                      <a:srgbClr val="01CF04"/>
                    </a:solidFill>
                    <a:latin typeface="Times New Roman" charset="0"/>
                  </a:rPr>
                  <a:t>~</a:t>
                </a:r>
                <a:endParaRPr lang="en-US" sz="2800" b="1" dirty="0">
                  <a:solidFill>
                    <a:srgbClr val="01CF04"/>
                  </a:solidFill>
                  <a:latin typeface="Tahoma" charset="0"/>
                </a:endParaRPr>
              </a:p>
            </p:txBody>
          </p:sp>
        </p:grpSp>
        <p:sp>
          <p:nvSpPr>
            <p:cNvPr id="20" name="Text Box 26"/>
            <p:cNvSpPr txBox="1">
              <a:spLocks noChangeArrowheads="1"/>
            </p:cNvSpPr>
            <p:nvPr/>
          </p:nvSpPr>
          <p:spPr bwMode="auto">
            <a:xfrm>
              <a:off x="2862402" y="3115175"/>
              <a:ext cx="1645536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01CF04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</a:t>
              </a:r>
              <a:r>
                <a:rPr lang="en-US" sz="3200" b="1" i="1" dirty="0" smtClean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endParaRPr lang="en-US" sz="3200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Rectangle 41"/>
            <p:cNvSpPr>
              <a:spLocks noChangeArrowheads="1"/>
            </p:cNvSpPr>
            <p:nvPr/>
          </p:nvSpPr>
          <p:spPr bwMode="auto">
            <a:xfrm>
              <a:off x="3114464" y="2962776"/>
              <a:ext cx="192088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01CF04"/>
                  </a:solidFill>
                  <a:latin typeface="Times New Roman" charset="0"/>
                </a:rPr>
                <a:t>~</a:t>
              </a:r>
              <a:endParaRPr lang="en-US" sz="2800" b="1" dirty="0">
                <a:solidFill>
                  <a:srgbClr val="01CF04"/>
                </a:solidFill>
                <a:latin typeface="Tahoma" charset="0"/>
              </a:endParaRPr>
            </a:p>
          </p:txBody>
        </p:sp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3111893" y="3826375"/>
              <a:ext cx="1121154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sz="3200" b="1" i="1" dirty="0" smtClean="0">
                  <a:latin typeface="Times New Roman" charset="0"/>
                  <a:ea typeface="Times New Roman" charset="0"/>
                  <a:cs typeface="Times New Roman" charset="0"/>
                </a:rPr>
                <a:t>,</a:t>
              </a:r>
              <a:r>
                <a:rPr lang="en-US" sz="3200" b="1" i="1" dirty="0" smtClean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</a:t>
              </a:r>
              <a:endParaRPr lang="en-US" sz="3200" b="1" i="1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2722664" y="3128451"/>
              <a:ext cx="1785274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735364" y="3852351"/>
              <a:ext cx="1785274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4217269" y="4190567"/>
            <a:ext cx="592127" cy="2015626"/>
            <a:chOff x="1655772" y="2479741"/>
            <a:chExt cx="592127" cy="2015626"/>
          </a:xfrm>
        </p:grpSpPr>
        <p:sp>
          <p:nvSpPr>
            <p:cNvPr id="38" name="TextBox 37"/>
            <p:cNvSpPr txBox="1"/>
            <p:nvPr/>
          </p:nvSpPr>
          <p:spPr>
            <a:xfrm rot="10800000" flipV="1">
              <a:off x="1655772" y="2505575"/>
              <a:ext cx="5921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Calibri"/>
                  <a:cs typeface="Calibri"/>
                </a:rPr>
                <a:t>UP</a:t>
              </a:r>
            </a:p>
            <a:p>
              <a:endParaRPr lang="en-US" sz="2400" b="1" dirty="0" smtClean="0">
                <a:latin typeface="Calibri"/>
                <a:cs typeface="Calibri"/>
              </a:endParaRPr>
            </a:p>
            <a:p>
              <a:r>
                <a:rPr lang="en-US" sz="2400" b="1" dirty="0" smtClean="0">
                  <a:latin typeface="Calibri"/>
                  <a:cs typeface="Calibri"/>
                </a:rPr>
                <a:t>LP</a:t>
              </a:r>
            </a:p>
            <a:p>
              <a:endParaRPr lang="en-US" sz="2400" b="1" dirty="0" smtClean="0">
                <a:latin typeface="Calibri"/>
                <a:cs typeface="Calibri"/>
              </a:endParaRPr>
            </a:p>
            <a:p>
              <a:r>
                <a:rPr lang="en-US" sz="2400" b="1" dirty="0" smtClean="0">
                  <a:latin typeface="Calibri"/>
                  <a:cs typeface="Calibri"/>
                </a:rPr>
                <a:t>TP</a:t>
              </a:r>
              <a:endParaRPr lang="en-US" sz="2400" b="1" dirty="0">
                <a:latin typeface="Calibri"/>
                <a:cs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706572" y="2479741"/>
              <a:ext cx="419080" cy="546101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681172" y="3195309"/>
              <a:ext cx="419080" cy="546101"/>
            </a:xfrm>
            <a:prstGeom prst="rect">
              <a:avLst/>
            </a:prstGeom>
            <a:solidFill>
              <a:srgbClr val="00C000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1681172" y="3949266"/>
              <a:ext cx="419080" cy="54610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0" y="-18432"/>
            <a:ext cx="9144000" cy="75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ＭＳ Ｐゴシック" pitchFamily="-111" charset="-128"/>
                <a:cs typeface="Calibri"/>
              </a:rPr>
              <a:t>GPDs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ＭＳ Ｐゴシック" pitchFamily="-111" charset="-128"/>
                <a:cs typeface="Calibri"/>
              </a:rPr>
              <a:t> in DVCS experiments at JLab12 (Hall A &amp; B)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itchFamily="-111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symmetry_b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6082" y="914400"/>
            <a:ext cx="4859318" cy="3202159"/>
          </a:xfrm>
          <a:prstGeom prst="rect">
            <a:avLst/>
          </a:prstGeom>
          <a:solidFill>
            <a:srgbClr val="333399"/>
          </a:solidFill>
          <a:ln>
            <a:solidFill>
              <a:srgbClr val="0033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" name="ZoneTexte 15"/>
          <p:cNvSpPr txBox="1"/>
          <p:nvPr/>
        </p:nvSpPr>
        <p:spPr>
          <a:xfrm>
            <a:off x="2286000" y="2133600"/>
            <a:ext cx="1676400" cy="1107996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80 days of beam time</a:t>
            </a:r>
          </a:p>
          <a:p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85% beam pol.</a:t>
            </a:r>
          </a:p>
          <a:p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10</a:t>
            </a:r>
            <a:r>
              <a:rPr lang="en-US" sz="1100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35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cm</a:t>
            </a:r>
            <a:r>
              <a:rPr lang="en-US" sz="1100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-2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</a:t>
            </a:r>
            <a:r>
              <a:rPr lang="en-US" sz="1100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-1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luminosity</a:t>
            </a:r>
          </a:p>
          <a:p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 &lt; Q</a:t>
            </a:r>
            <a:r>
              <a:rPr lang="en-US" sz="1100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 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&lt; 10 GeV</a:t>
            </a:r>
            <a:r>
              <a:rPr lang="en-US" sz="1100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</a:p>
          <a:p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0.1 &lt; </a:t>
            </a:r>
            <a:r>
              <a:rPr lang="en-US" sz="11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x</a:t>
            </a:r>
            <a:r>
              <a:rPr lang="en-US" sz="1100" baseline="-250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</a:t>
            </a:r>
            <a:r>
              <a:rPr lang="en-US" sz="11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&lt; 0.65</a:t>
            </a:r>
          </a:p>
          <a:p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-</a:t>
            </a:r>
            <a:r>
              <a:rPr lang="en-US" sz="11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1100" baseline="-250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min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&lt; -</a:t>
            </a:r>
            <a:r>
              <a:rPr lang="en-US" sz="11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&lt; 2.5 </a:t>
            </a:r>
            <a:r>
              <a:rPr lang="en-US" sz="11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GeV</a:t>
            </a:r>
            <a:endParaRPr lang="en-US" sz="1100" baseline="30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343400" y="4800600"/>
            <a:ext cx="1981200" cy="1220847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120 days of beam time</a:t>
            </a:r>
          </a:p>
          <a:p>
            <a:r>
              <a:rPr lang="en-US" sz="11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</a:t>
            </a:r>
            <a:r>
              <a:rPr lang="en-US" sz="1100" baseline="-250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beam</a:t>
            </a:r>
            <a:r>
              <a:rPr lang="en-US" sz="11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= 85%, </a:t>
            </a:r>
            <a:r>
              <a:rPr lang="en-US" sz="11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</a:t>
            </a:r>
            <a:r>
              <a:rPr lang="en-US" sz="1100" baseline="-250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target</a:t>
            </a:r>
            <a:r>
              <a:rPr lang="en-US" sz="11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= 80%</a:t>
            </a:r>
            <a:endParaRPr lang="en-US" sz="11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11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10</a:t>
            </a:r>
            <a:r>
              <a:rPr lang="en-US" sz="1100" baseline="30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35</a:t>
            </a:r>
            <a:r>
              <a:rPr lang="en-US" sz="11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cm</a:t>
            </a:r>
            <a:r>
              <a:rPr lang="en-US" sz="1100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-2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</a:t>
            </a:r>
            <a:r>
              <a:rPr lang="en-US" sz="1100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-1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luminosity</a:t>
            </a:r>
          </a:p>
          <a:p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 &lt; Q</a:t>
            </a:r>
            <a:r>
              <a:rPr lang="en-US" sz="1100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 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&lt; 10 GeV</a:t>
            </a:r>
            <a:r>
              <a:rPr lang="en-US" sz="1100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</a:p>
          <a:p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0.1 &lt; </a:t>
            </a:r>
            <a:r>
              <a:rPr lang="en-US" sz="11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x</a:t>
            </a:r>
            <a:r>
              <a:rPr lang="en-US" sz="1100" baseline="-250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</a:t>
            </a:r>
            <a:r>
              <a:rPr lang="en-US" sz="11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&lt; 0.65</a:t>
            </a:r>
          </a:p>
          <a:p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-</a:t>
            </a:r>
            <a:r>
              <a:rPr lang="en-US" sz="11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1100" baseline="-250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min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&lt; -</a:t>
            </a:r>
            <a:r>
              <a:rPr lang="en-US" sz="11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&lt; 2.5 </a:t>
            </a:r>
            <a:r>
              <a:rPr lang="en-US" sz="11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GeV</a:t>
            </a:r>
            <a:r>
              <a:rPr lang="en-US" sz="1100" baseline="30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</a:p>
          <a:p>
            <a:endParaRPr lang="en-US" sz="1100" baseline="30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969" name="ZoneTexte 17"/>
          <p:cNvSpPr txBox="1">
            <a:spLocks noChangeArrowheads="1"/>
          </p:cNvSpPr>
          <p:nvPr/>
        </p:nvSpPr>
        <p:spPr bwMode="auto">
          <a:xfrm>
            <a:off x="1508124" y="704851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962" name="Objet 29"/>
          <p:cNvGraphicFramePr>
            <a:graphicFrameLocks noChangeAspect="1"/>
          </p:cNvGraphicFramePr>
          <p:nvPr/>
        </p:nvGraphicFramePr>
        <p:xfrm>
          <a:off x="4419600" y="1143000"/>
          <a:ext cx="1243012" cy="509587"/>
        </p:xfrm>
        <a:graphic>
          <a:graphicData uri="http://schemas.openxmlformats.org/presentationml/2006/ole">
            <p:oleObj spid="_x0000_s93186" name="…quation" r:id="rId4" imgW="990600" imgH="406400" progId="Equation.3">
              <p:embed/>
            </p:oleObj>
          </a:graphicData>
        </a:graphic>
      </p:graphicFrame>
      <p:pic>
        <p:nvPicPr>
          <p:cNvPr id="5" name="Image 82" descr="tsa_phidep.png"/>
          <p:cNvPicPr>
            <a:picLocks noChangeAspect="1"/>
          </p:cNvPicPr>
          <p:nvPr/>
        </p:nvPicPr>
        <p:blipFill rotWithShape="1">
          <a:blip r:embed="rId5" cstate="print"/>
          <a:srcRect l="8204" t="4624" r="5738"/>
          <a:stretch/>
        </p:blipFill>
        <p:spPr bwMode="auto">
          <a:xfrm>
            <a:off x="28575" y="3581400"/>
            <a:ext cx="4162425" cy="273091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graphicFrame>
        <p:nvGraphicFramePr>
          <p:cNvPr id="40963" name="Objet 30"/>
          <p:cNvGraphicFramePr>
            <a:graphicFrameLocks noChangeAspect="1"/>
          </p:cNvGraphicFramePr>
          <p:nvPr/>
        </p:nvGraphicFramePr>
        <p:xfrm>
          <a:off x="236538" y="4143375"/>
          <a:ext cx="1225550" cy="509588"/>
        </p:xfrm>
        <a:graphic>
          <a:graphicData uri="http://schemas.openxmlformats.org/presentationml/2006/ole">
            <p:oleObj spid="_x0000_s93187" name="Equation" r:id="rId6" imgW="977900" imgH="406400" progId="Equation.3">
              <p:embed/>
            </p:oleObj>
          </a:graphicData>
        </a:graphic>
      </p:graphicFrame>
      <p:pic>
        <p:nvPicPr>
          <p:cNvPr id="18" name="Image 45" descr="axis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038" y="533400"/>
            <a:ext cx="2265362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7" descr="q2xb_dvcs12.png"/>
          <p:cNvPicPr>
            <a:picLocks noChangeAspect="1"/>
          </p:cNvPicPr>
          <p:nvPr/>
        </p:nvPicPr>
        <p:blipFill>
          <a:blip r:embed="rId8" cstate="print"/>
          <a:srcRect l="15822" t="4787" r="19354" b="21188"/>
          <a:stretch>
            <a:fillRect/>
          </a:stretch>
        </p:blipFill>
        <p:spPr bwMode="auto">
          <a:xfrm>
            <a:off x="274638" y="568325"/>
            <a:ext cx="213042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7"/>
          <p:cNvSpPr txBox="1">
            <a:spLocks noChangeArrowheads="1"/>
          </p:cNvSpPr>
          <p:nvPr/>
        </p:nvSpPr>
        <p:spPr bwMode="auto">
          <a:xfrm>
            <a:off x="1492250" y="1417638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1912938" y="1979613"/>
            <a:ext cx="3127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Calibri" charset="0"/>
              </a:rPr>
              <a:t>x</a:t>
            </a:r>
            <a:r>
              <a:rPr lang="en-US" sz="1100" baseline="-25000">
                <a:solidFill>
                  <a:srgbClr val="000000"/>
                </a:solidFill>
                <a:latin typeface="Calibri" charset="0"/>
              </a:rPr>
              <a:t>B</a:t>
            </a:r>
            <a:endParaRPr lang="en-US" sz="11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-229393" y="1067594"/>
            <a:ext cx="720725" cy="261938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Calibri" charset="0"/>
              </a:rPr>
              <a:t>Q</a:t>
            </a:r>
            <a:r>
              <a:rPr lang="en-US" sz="1100" baseline="3000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100">
                <a:solidFill>
                  <a:srgbClr val="000000"/>
                </a:solidFill>
                <a:latin typeface="Calibri" charset="0"/>
              </a:rPr>
              <a:t>(GeV</a:t>
            </a:r>
            <a:r>
              <a:rPr lang="en-US" sz="1100" baseline="30000">
                <a:solidFill>
                  <a:srgbClr val="000000"/>
                </a:solidFill>
                <a:latin typeface="Calibri" charset="0"/>
              </a:rPr>
              <a:t>2</a:t>
            </a:r>
            <a:r>
              <a:rPr lang="en-US" sz="1100">
                <a:solidFill>
                  <a:srgbClr val="000000"/>
                </a:solidFill>
                <a:latin typeface="Calibri" charset="0"/>
              </a:rPr>
              <a:t>)</a:t>
            </a:r>
          </a:p>
        </p:txBody>
      </p:sp>
      <p:sp>
        <p:nvSpPr>
          <p:cNvPr id="23" name="ZoneTexte 27"/>
          <p:cNvSpPr txBox="1">
            <a:spLocks noChangeArrowheads="1"/>
          </p:cNvSpPr>
          <p:nvPr/>
        </p:nvSpPr>
        <p:spPr bwMode="auto">
          <a:xfrm>
            <a:off x="354013" y="568325"/>
            <a:ext cx="12922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953735"/>
                </a:solidFill>
                <a:latin typeface="Arial" pitchFamily="34" charset="0"/>
                <a:cs typeface="Arial" pitchFamily="34" charset="0"/>
              </a:rPr>
              <a:t>E=11 </a:t>
            </a:r>
            <a:r>
              <a:rPr lang="en-US" sz="1100" dirty="0" err="1">
                <a:solidFill>
                  <a:srgbClr val="953735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100" dirty="0">
              <a:solidFill>
                <a:srgbClr val="953735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dirty="0" err="1">
                <a:solidFill>
                  <a:srgbClr val="953735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1100" baseline="-25000" dirty="0" err="1">
                <a:solidFill>
                  <a:srgbClr val="953735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100" dirty="0">
                <a:solidFill>
                  <a:srgbClr val="953735"/>
                </a:solidFill>
                <a:latin typeface="Arial" pitchFamily="34" charset="0"/>
                <a:cs typeface="Arial" pitchFamily="34" charset="0"/>
              </a:rPr>
              <a:t>/Q</a:t>
            </a:r>
            <a:r>
              <a:rPr lang="en-US" sz="1100" baseline="30000" dirty="0">
                <a:solidFill>
                  <a:srgbClr val="953735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100" dirty="0">
                <a:solidFill>
                  <a:srgbClr val="953735"/>
                </a:solidFill>
                <a:latin typeface="Arial" pitchFamily="34" charset="0"/>
                <a:cs typeface="Arial" pitchFamily="34" charset="0"/>
              </a:rPr>
              <a:t> acceptance</a:t>
            </a:r>
          </a:p>
          <a:p>
            <a:r>
              <a:rPr lang="en-US" sz="1100" dirty="0">
                <a:solidFill>
                  <a:srgbClr val="953735"/>
                </a:solidFill>
                <a:latin typeface="Arial" pitchFamily="34" charset="0"/>
                <a:cs typeface="Arial" pitchFamily="34" charset="0"/>
              </a:rPr>
              <a:t>with CLAS12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600200" y="127000"/>
            <a:ext cx="77724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CLAS12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approved DVCS program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58" y="812799"/>
            <a:ext cx="4595809" cy="434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88900"/>
            <a:ext cx="9144000" cy="6397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Transverse target spin asymmetry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A</a:t>
            </a:r>
            <a:r>
              <a:rPr kumimoji="0" lang="en-US" sz="30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UT</a:t>
            </a:r>
            <a:endParaRPr kumimoji="0" lang="en-US" sz="3000" b="1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5602069"/>
            <a:ext cx="8686800" cy="646331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High precision data over a large phase space will allow us to measure the CFF-E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and constrain the quark angular momentum in the proton,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Jq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0" y="818704"/>
            <a:ext cx="4495800" cy="450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762000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GPD Extraction – </a:t>
            </a:r>
            <a:r>
              <a:rPr lang="en-US" sz="3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Im</a:t>
            </a:r>
            <a:r>
              <a:rPr lang="en-US" sz="3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H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vgg_ImH.png"/>
          <p:cNvPicPr>
            <a:picLocks noChangeAspect="1"/>
          </p:cNvPicPr>
          <p:nvPr/>
        </p:nvPicPr>
        <p:blipFill>
          <a:blip r:embed="rId2" cstate="print"/>
          <a:srcRect t="2738" b="4159"/>
          <a:stretch>
            <a:fillRect/>
          </a:stretch>
        </p:blipFill>
        <p:spPr>
          <a:xfrm>
            <a:off x="2895600" y="914400"/>
            <a:ext cx="5929975" cy="541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590800"/>
            <a:ext cx="2514600" cy="1323439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defTabSz="762000"/>
            <a:r>
              <a:rPr lang="fr-FR" sz="2000" b="1" dirty="0" smtClean="0">
                <a:solidFill>
                  <a:schemeClr val="accent2"/>
                </a:solidFill>
                <a:latin typeface="Arial"/>
                <a:cs typeface="Arial"/>
              </a:rPr>
              <a:t>Model-</a:t>
            </a:r>
            <a:r>
              <a:rPr lang="fr-FR" sz="2000" b="1" dirty="0" err="1" smtClean="0">
                <a:solidFill>
                  <a:schemeClr val="accent2"/>
                </a:solidFill>
                <a:latin typeface="Arial"/>
                <a:cs typeface="Arial"/>
              </a:rPr>
              <a:t>independent</a:t>
            </a:r>
            <a:r>
              <a:rPr lang="fr-FR" sz="2000" b="1" dirty="0" smtClean="0">
                <a:solidFill>
                  <a:schemeClr val="accent2"/>
                </a:solidFill>
                <a:latin typeface="Arial"/>
                <a:cs typeface="Arial"/>
              </a:rPr>
              <a:t> fit, </a:t>
            </a:r>
            <a:r>
              <a:rPr lang="fr-FR" sz="2000" b="1" dirty="0" err="1" smtClean="0">
                <a:solidFill>
                  <a:schemeClr val="accent2"/>
                </a:solidFill>
                <a:latin typeface="Arial"/>
                <a:cs typeface="Arial"/>
              </a:rPr>
              <a:t>at</a:t>
            </a:r>
            <a:r>
              <a:rPr lang="fr-FR" sz="2000" b="1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chemeClr val="accent2"/>
                </a:solidFill>
                <a:latin typeface="Arial"/>
                <a:cs typeface="Arial"/>
              </a:rPr>
              <a:t>fixed</a:t>
            </a:r>
            <a:r>
              <a:rPr lang="fr-FR" sz="2000" b="1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chemeClr val="hlink"/>
                </a:solidFill>
                <a:latin typeface="Arial"/>
                <a:cs typeface="Arial"/>
              </a:rPr>
              <a:t>x</a:t>
            </a:r>
            <a:r>
              <a:rPr lang="fr-FR" sz="2000" b="1" baseline="-25000" dirty="0" err="1" smtClean="0">
                <a:solidFill>
                  <a:schemeClr val="hlink"/>
                </a:solidFill>
                <a:latin typeface="Arial"/>
                <a:cs typeface="Arial"/>
              </a:rPr>
              <a:t>B</a:t>
            </a:r>
            <a:r>
              <a:rPr lang="fr-FR" sz="2000" b="1" dirty="0" smtClean="0">
                <a:solidFill>
                  <a:schemeClr val="accent2"/>
                </a:solidFill>
                <a:latin typeface="Arial"/>
                <a:cs typeface="Arial"/>
              </a:rPr>
              <a:t>, </a:t>
            </a:r>
            <a:r>
              <a:rPr lang="fr-FR" sz="2000" b="1" dirty="0" smtClean="0">
                <a:solidFill>
                  <a:schemeClr val="hlink"/>
                </a:solidFill>
                <a:latin typeface="Arial"/>
                <a:cs typeface="Arial"/>
              </a:rPr>
              <a:t>t</a:t>
            </a:r>
            <a:r>
              <a:rPr lang="fr-FR" sz="2000" b="1" dirty="0" smtClean="0">
                <a:solidFill>
                  <a:schemeClr val="accent2"/>
                </a:solidFill>
                <a:latin typeface="Arial"/>
                <a:cs typeface="Arial"/>
              </a:rPr>
              <a:t> and </a:t>
            </a:r>
            <a:r>
              <a:rPr lang="fr-FR" sz="2000" b="1" dirty="0" smtClean="0">
                <a:solidFill>
                  <a:schemeClr val="hlink"/>
                </a:solidFill>
                <a:latin typeface="Arial"/>
                <a:cs typeface="Arial"/>
              </a:rPr>
              <a:t>Q</a:t>
            </a:r>
            <a:r>
              <a:rPr lang="fr-FR" sz="2000" b="1" baseline="30000" dirty="0" smtClean="0">
                <a:solidFill>
                  <a:schemeClr val="hlink"/>
                </a:solidFill>
                <a:latin typeface="Arial"/>
                <a:cs typeface="Arial"/>
              </a:rPr>
              <a:t>2</a:t>
            </a:r>
            <a:r>
              <a:rPr lang="fr-FR" sz="2000" b="1" dirty="0" smtClean="0">
                <a:solidFill>
                  <a:schemeClr val="accent2"/>
                </a:solidFill>
                <a:latin typeface="Arial"/>
                <a:cs typeface="Arial"/>
              </a:rPr>
              <a:t>,of DVCS observables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372600" cy="7620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Parton density in transversely polarized nucleon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6200" y="55626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Contribution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 &amp;H 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638800" y="55626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Contribution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  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93416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only_nucl_transv_distr.png"/>
          <p:cNvPicPr>
            <a:picLocks noChangeAspect="1"/>
          </p:cNvPicPr>
          <p:nvPr/>
        </p:nvPicPr>
        <p:blipFill>
          <a:blip r:embed="rId3" cstate="print"/>
          <a:srcRect l="33916" r="33110"/>
          <a:stretch>
            <a:fillRect/>
          </a:stretch>
        </p:blipFill>
        <p:spPr>
          <a:xfrm>
            <a:off x="6248400" y="1524000"/>
            <a:ext cx="2140918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ipole_nucl_transv_distr.png"/>
          <p:cNvPicPr>
            <a:picLocks noChangeAspect="1"/>
          </p:cNvPicPr>
          <p:nvPr/>
        </p:nvPicPr>
        <p:blipFill>
          <a:blip r:embed="rId4" cstate="print"/>
          <a:srcRect l="32658" r="33723"/>
          <a:stretch>
            <a:fillRect/>
          </a:stretch>
        </p:blipFill>
        <p:spPr>
          <a:xfrm>
            <a:off x="533400" y="1472184"/>
            <a:ext cx="2209800" cy="424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971800" y="2514600"/>
            <a:ext cx="3124200" cy="1754326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Parton density in a</a:t>
            </a:r>
          </a:p>
          <a:p>
            <a:r>
              <a:rPr lang="en-US" sz="1800" smtClean="0">
                <a:latin typeface="Arial" pitchFamily="34" charset="0"/>
                <a:cs typeface="Arial" pitchFamily="34" charset="0"/>
              </a:rPr>
              <a:t>transversely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polarized nucleon is not experimentally accessible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What is directly accessible is the Fourier transform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  <a:ln>
            <a:noFill/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SIDIS </a:t>
            </a:r>
            <a:r>
              <a:rPr lang="en-US" dirty="0" err="1" smtClean="0">
                <a:solidFill>
                  <a:schemeClr val="tx1"/>
                </a:solidFill>
              </a:rPr>
              <a:t>Electroproduction</a:t>
            </a:r>
            <a:r>
              <a:rPr lang="en-US" dirty="0" smtClean="0">
                <a:solidFill>
                  <a:schemeClr val="tx1"/>
                </a:solidFill>
              </a:rPr>
              <a:t> of </a:t>
            </a:r>
            <a:r>
              <a:rPr lang="en-US" dirty="0" err="1" smtClean="0">
                <a:solidFill>
                  <a:schemeClr val="tx1"/>
                </a:solidFill>
              </a:rPr>
              <a:t>Pions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6200" y="838200"/>
            <a:ext cx="8915400" cy="5562600"/>
          </a:xfr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Separate </a:t>
            </a:r>
            <a:r>
              <a:rPr lang="en-US" sz="2400" dirty="0" err="1" smtClean="0"/>
              <a:t>Sivers</a:t>
            </a:r>
            <a:r>
              <a:rPr lang="en-US" sz="2400" dirty="0" smtClean="0"/>
              <a:t> and Collins effects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b="1" dirty="0" smtClean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00B0F0"/>
                </a:solidFill>
              </a:rPr>
              <a:t>Sivers</a:t>
            </a:r>
            <a:r>
              <a:rPr lang="en-US" sz="2400" dirty="0" smtClean="0"/>
              <a:t> angle, effect in distribution function: </a:t>
            </a:r>
            <a:r>
              <a:rPr lang="en-US" sz="2000" b="1" dirty="0" smtClean="0"/>
              <a:t>(</a:t>
            </a:r>
            <a:r>
              <a:rPr lang="en-US" sz="2000" b="1" i="1" dirty="0" err="1" smtClean="0">
                <a:latin typeface="Symbol" pitchFamily="18" charset="2"/>
              </a:rPr>
              <a:t>f</a:t>
            </a:r>
            <a:r>
              <a:rPr lang="en-US" sz="2000" b="1" baseline="-25000" dirty="0" err="1" smtClean="0"/>
              <a:t>h</a:t>
            </a:r>
            <a:r>
              <a:rPr lang="en-US" sz="2000" b="1" dirty="0" err="1" smtClean="0"/>
              <a:t>-</a:t>
            </a:r>
            <a:r>
              <a:rPr lang="en-US" sz="2000" b="1" i="1" dirty="0" err="1" smtClean="0">
                <a:latin typeface="Symbol" pitchFamily="18" charset="2"/>
              </a:rPr>
              <a:t>f</a:t>
            </a:r>
            <a:r>
              <a:rPr lang="en-US" sz="2000" b="1" baseline="-25000" dirty="0" err="1" smtClean="0"/>
              <a:t>s</a:t>
            </a:r>
            <a:r>
              <a:rPr lang="en-US" sz="2000" b="1" dirty="0" smtClean="0"/>
              <a:t>)</a:t>
            </a:r>
            <a:endParaRPr lang="en-US" sz="20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9900"/>
                </a:solidFill>
              </a:rPr>
              <a:t>Collins</a:t>
            </a:r>
            <a:r>
              <a:rPr lang="en-US" sz="2400" dirty="0" smtClean="0"/>
              <a:t> angle, effect in fragmentation function: </a:t>
            </a:r>
            <a:r>
              <a:rPr lang="en-US" sz="2000" b="1" dirty="0" smtClean="0"/>
              <a:t>(</a:t>
            </a:r>
            <a:r>
              <a:rPr lang="en-US" sz="2000" b="1" i="1" dirty="0" err="1" smtClean="0">
                <a:latin typeface="Symbol" pitchFamily="18" charset="2"/>
              </a:rPr>
              <a:t>f</a:t>
            </a:r>
            <a:r>
              <a:rPr lang="en-US" sz="2000" b="1" baseline="-25000" dirty="0" err="1" smtClean="0"/>
              <a:t>h</a:t>
            </a:r>
            <a:r>
              <a:rPr lang="en-US" sz="2000" b="1" dirty="0" err="1" smtClean="0"/>
              <a:t>+</a:t>
            </a:r>
            <a:r>
              <a:rPr lang="en-US" sz="2000" b="1" i="1" dirty="0" err="1" smtClean="0">
                <a:latin typeface="Symbol" pitchFamily="18" charset="2"/>
              </a:rPr>
              <a:t>f</a:t>
            </a:r>
            <a:r>
              <a:rPr lang="en-US" sz="2000" b="1" baseline="-25000" dirty="0" err="1" smtClean="0"/>
              <a:t>s</a:t>
            </a:r>
            <a:r>
              <a:rPr lang="en-US" sz="2000" b="1" dirty="0" smtClean="0"/>
              <a:t>)</a:t>
            </a:r>
            <a:endParaRPr lang="en-US" dirty="0"/>
          </a:p>
        </p:txBody>
      </p:sp>
      <p:pic>
        <p:nvPicPr>
          <p:cNvPr id="24585" name="Picture 8" descr="angle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78" y="1808834"/>
            <a:ext cx="5052228" cy="274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 rot="5400000" flipH="1" flipV="1">
            <a:off x="2242453" y="2552699"/>
            <a:ext cx="533400" cy="30480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 bwMode="auto">
          <a:xfrm rot="2241278">
            <a:off x="347146" y="3254344"/>
            <a:ext cx="206659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Scattering Plane</a:t>
            </a:r>
          </a:p>
        </p:txBody>
      </p:sp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2699088" y="2399756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target angle</a:t>
            </a:r>
          </a:p>
        </p:txBody>
      </p:sp>
      <p:sp>
        <p:nvSpPr>
          <p:cNvPr id="24589" name="TextBox 12"/>
          <p:cNvSpPr txBox="1">
            <a:spLocks noChangeArrowheads="1"/>
          </p:cNvSpPr>
          <p:nvPr/>
        </p:nvSpPr>
        <p:spPr bwMode="auto">
          <a:xfrm>
            <a:off x="3156303" y="2990391"/>
            <a:ext cx="1681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hadron angle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914400"/>
            <a:ext cx="3124200" cy="190821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Previous data from HERMES,COMPASS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New landscape of TMD distributions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Access to orbital angular momentum</a:t>
            </a:r>
          </a:p>
        </p:txBody>
      </p:sp>
      <p:pic>
        <p:nvPicPr>
          <p:cNvPr id="279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962275"/>
            <a:ext cx="38433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3"/>
          </a:xfrm>
        </p:spPr>
        <p:txBody>
          <a:bodyPr/>
          <a:lstStyle/>
          <a:p>
            <a:r>
              <a:rPr lang="en-US" sz="2800" b="1"/>
              <a:t>The Multi-Hall SIDIS Program at 12 GeV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64300"/>
            <a:ext cx="685800" cy="320675"/>
          </a:xfrm>
          <a:prstGeom prst="rect">
            <a:avLst/>
          </a:prstGeom>
          <a:noFill/>
        </p:spPr>
        <p:txBody>
          <a:bodyPr/>
          <a:lstStyle/>
          <a:p>
            <a:fld id="{45B6B1F1-1383-8647-BCD0-3B6ECEF9BC5F}" type="slidenum">
              <a:rPr lang="en-US"/>
              <a:pPr/>
              <a:t>19</a:t>
            </a:fld>
            <a:endParaRPr lang="en-US"/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152400" y="838200"/>
            <a:ext cx="8991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/>
              <a:t>M. Aghasyan, K. Allada, H. Avakian, F. Benmokhtar, E. Cisbani, J-P. Chen, M. Contalbrigo,           D. Dutta, R. Ent, D. Gaskell, H. Gao, K. Griffioen, K. Hafidi, J. Huang, X. Jiang, K. Joo,                  N. Kalantarians, Z-E. Meziani, M. Mirazita, H. Mkrtchyan, L.L. Pappalardo, A. Prokudin,                A. Puckett, P. Rossi, X. Qian, Y. Qiang, B. Wojtsekhowski</a:t>
            </a:r>
          </a:p>
          <a:p>
            <a:r>
              <a:rPr lang="en-US" sz="1600" i="1"/>
              <a:t>                                  for the Jlab SIDIS working group </a:t>
            </a:r>
            <a:r>
              <a:rPr lang="en-US" sz="1600"/>
              <a:t> </a:t>
            </a:r>
          </a:p>
        </p:txBody>
      </p:sp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228600" y="2286000"/>
            <a:ext cx="845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The complete mapping of the multi-dimensional SIDIS phase space will allow a comprehensive study of the TMDs and the transition to the perturbative regime.</a:t>
            </a:r>
          </a:p>
          <a:p>
            <a:endParaRPr lang="en-US"/>
          </a:p>
          <a:p>
            <a:r>
              <a:rPr lang="en-US"/>
              <a:t> </a:t>
            </a:r>
            <a:r>
              <a:rPr lang="en-US" u="sng"/>
              <a:t>Flavor separation </a:t>
            </a:r>
            <a:r>
              <a:rPr lang="en-US"/>
              <a:t>will be possible by the use of different target nucleons and the detection of final state hadrons. </a:t>
            </a:r>
          </a:p>
          <a:p>
            <a:endParaRPr lang="en-US"/>
          </a:p>
          <a:p>
            <a:r>
              <a:rPr lang="en-US" u="sng"/>
              <a:t>Measurements with pions and kaons</a:t>
            </a:r>
            <a:r>
              <a:rPr lang="en-US"/>
              <a:t> in the final state will also provide important information on the hadronization mechanism in general and on the role of spin-orbit correlations in the fragmentation in particular. </a:t>
            </a:r>
          </a:p>
          <a:p>
            <a:endParaRPr lang="en-US"/>
          </a:p>
          <a:p>
            <a:r>
              <a:rPr lang="en-US" u="sng"/>
              <a:t>Higher-twist effects </a:t>
            </a:r>
            <a:r>
              <a:rPr lang="en-US"/>
              <a:t>will be present in both TMDs and fragmentation processes due to the still relatively low Q</a:t>
            </a:r>
            <a:r>
              <a:rPr lang="en-US" baseline="30000"/>
              <a:t>2</a:t>
            </a:r>
            <a:r>
              <a:rPr lang="en-US"/>
              <a:t> range accessible at JLab, and can apart from contributing to leading-twist observables also lead to observable asymmetries vanishing at leading twist. These are worth studying in themselves and provide important information on quark-gluon correlations.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40"/>
          <p:cNvSpPr/>
          <p:nvPr/>
        </p:nvSpPr>
        <p:spPr bwMode="auto">
          <a:xfrm>
            <a:off x="5410200" y="5181600"/>
            <a:ext cx="3429000" cy="990600"/>
          </a:xfrm>
          <a:prstGeom prst="rect">
            <a:avLst/>
          </a:prstGeom>
          <a:solidFill>
            <a:srgbClr val="FFEDC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Project</a:t>
            </a:r>
          </a:p>
        </p:txBody>
      </p: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410200" y="5232400"/>
            <a:ext cx="4191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experimental Hall and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beamline</a:t>
            </a:r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Upgrades to existing Experimental Halls</a:t>
            </a:r>
          </a:p>
        </p:txBody>
      </p:sp>
      <p:sp>
        <p:nvSpPr>
          <p:cNvPr id="9229" name="Text Box 30"/>
          <p:cNvSpPr txBox="1">
            <a:spLocks noChangeArrowheads="1"/>
          </p:cNvSpPr>
          <p:nvPr/>
        </p:nvSpPr>
        <p:spPr bwMode="auto">
          <a:xfrm>
            <a:off x="7162800" y="3239869"/>
            <a:ext cx="19050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Maintain capability to deliver lower pass beam energies: </a:t>
            </a:r>
            <a:r>
              <a:rPr lang="en-US" sz="1200" b="1" i="1" dirty="0" smtClean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2.2</a:t>
            </a:r>
            <a:r>
              <a:rPr lang="en-US" sz="1200" b="1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, 4.4, 6.6….</a:t>
            </a:r>
          </a:p>
        </p:txBody>
      </p:sp>
      <p:sp>
        <p:nvSpPr>
          <p:cNvPr id="9232" name="Freeform 293"/>
          <p:cNvSpPr>
            <a:spLocks/>
          </p:cNvSpPr>
          <p:nvPr/>
        </p:nvSpPr>
        <p:spPr bwMode="auto">
          <a:xfrm rot="-5400000">
            <a:off x="4267200" y="3460750"/>
            <a:ext cx="190500" cy="342900"/>
          </a:xfrm>
          <a:custGeom>
            <a:avLst/>
            <a:gdLst>
              <a:gd name="T0" fmla="*/ 191045 w 181"/>
              <a:gd name="T1" fmla="*/ 342354 h 138"/>
              <a:gd name="T2" fmla="*/ 187879 w 181"/>
              <a:gd name="T3" fmla="*/ 342354 h 138"/>
              <a:gd name="T4" fmla="*/ 174157 w 181"/>
              <a:gd name="T5" fmla="*/ 342354 h 138"/>
              <a:gd name="T6" fmla="*/ 156214 w 181"/>
              <a:gd name="T7" fmla="*/ 342354 h 138"/>
              <a:gd name="T8" fmla="*/ 132993 w 181"/>
              <a:gd name="T9" fmla="*/ 337392 h 138"/>
              <a:gd name="T10" fmla="*/ 109772 w 181"/>
              <a:gd name="T11" fmla="*/ 322507 h 138"/>
              <a:gd name="T12" fmla="*/ 83384 w 181"/>
              <a:gd name="T13" fmla="*/ 300180 h 138"/>
              <a:gd name="T14" fmla="*/ 60163 w 181"/>
              <a:gd name="T15" fmla="*/ 267929 h 138"/>
              <a:gd name="T16" fmla="*/ 39053 w 181"/>
              <a:gd name="T17" fmla="*/ 220793 h 138"/>
              <a:gd name="T18" fmla="*/ 25332 w 181"/>
              <a:gd name="T19" fmla="*/ 161254 h 138"/>
              <a:gd name="T20" fmla="*/ 11610 w 181"/>
              <a:gd name="T21" fmla="*/ 181100 h 138"/>
              <a:gd name="T22" fmla="*/ 0 w 181"/>
              <a:gd name="T23" fmla="*/ 0 h 138"/>
              <a:gd name="T24" fmla="*/ 78107 w 181"/>
              <a:gd name="T25" fmla="*/ 57059 h 138"/>
              <a:gd name="T26" fmla="*/ 58052 w 181"/>
              <a:gd name="T27" fmla="*/ 79386 h 138"/>
              <a:gd name="T28" fmla="*/ 58052 w 181"/>
              <a:gd name="T29" fmla="*/ 89310 h 138"/>
              <a:gd name="T30" fmla="*/ 58052 w 181"/>
              <a:gd name="T31" fmla="*/ 101714 h 138"/>
              <a:gd name="T32" fmla="*/ 60163 w 181"/>
              <a:gd name="T33" fmla="*/ 124041 h 138"/>
              <a:gd name="T34" fmla="*/ 66496 w 181"/>
              <a:gd name="T35" fmla="*/ 156292 h 138"/>
              <a:gd name="T36" fmla="*/ 75996 w 181"/>
              <a:gd name="T37" fmla="*/ 193504 h 138"/>
              <a:gd name="T38" fmla="*/ 91828 w 181"/>
              <a:gd name="T39" fmla="*/ 230717 h 138"/>
              <a:gd name="T40" fmla="*/ 115049 w 181"/>
              <a:gd name="T41" fmla="*/ 267929 h 138"/>
              <a:gd name="T42" fmla="*/ 148825 w 181"/>
              <a:gd name="T43" fmla="*/ 305142 h 138"/>
              <a:gd name="T44" fmla="*/ 191045 w 181"/>
              <a:gd name="T45" fmla="*/ 342354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41"/>
          <p:cNvGrpSpPr/>
          <p:nvPr/>
        </p:nvGrpSpPr>
        <p:grpSpPr>
          <a:xfrm>
            <a:off x="1822450" y="1524000"/>
            <a:ext cx="7245350" cy="4457698"/>
            <a:chOff x="1060450" y="1790700"/>
            <a:chExt cx="7245350" cy="4457698"/>
          </a:xfrm>
        </p:grpSpPr>
        <p:grpSp>
          <p:nvGrpSpPr>
            <p:cNvPr id="3" name="Group 327"/>
            <p:cNvGrpSpPr>
              <a:grpSpLocks/>
            </p:cNvGrpSpPr>
            <p:nvPr/>
          </p:nvGrpSpPr>
          <p:grpSpPr bwMode="auto">
            <a:xfrm>
              <a:off x="1060450" y="1790700"/>
              <a:ext cx="6330386" cy="4457698"/>
              <a:chOff x="198440" y="1524000"/>
              <a:chExt cx="6291260" cy="4610105"/>
            </a:xfrm>
          </p:grpSpPr>
          <p:grpSp>
            <p:nvGrpSpPr>
              <p:cNvPr id="4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5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954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9543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4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5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6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7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8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9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0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1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2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3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4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5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6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7" name="Freeform 332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8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41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616201"/>
                <a:chOff x="558" y="1440"/>
                <a:chExt cx="2932" cy="1648"/>
              </a:xfrm>
            </p:grpSpPr>
            <p:sp>
              <p:nvSpPr>
                <p:cNvPr id="9348" name="Freeform 135"/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935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3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4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5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6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1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89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4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5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4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9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0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1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2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5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9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1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2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5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8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9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0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1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2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3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4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5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6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7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8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9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0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3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4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5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5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4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5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6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7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8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9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0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1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2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3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4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5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6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7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8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9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3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4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5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6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7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8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9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0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1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2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5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8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9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7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8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9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0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1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2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3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4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9511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3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4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6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7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8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9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0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1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2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3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4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7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8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0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497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8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9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0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1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2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3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4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5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6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7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8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9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0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51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0" name="Group 432"/>
              <p:cNvGrpSpPr>
                <a:grpSpLocks/>
              </p:cNvGrpSpPr>
              <p:nvPr/>
            </p:nvGrpSpPr>
            <p:grpSpPr bwMode="auto">
              <a:xfrm>
                <a:off x="198440" y="2346326"/>
                <a:ext cx="6067425" cy="3787779"/>
                <a:chOff x="125" y="1478"/>
                <a:chExt cx="3822" cy="2386"/>
              </a:xfrm>
            </p:grpSpPr>
            <p:grpSp>
              <p:nvGrpSpPr>
                <p:cNvPr id="11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9331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933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7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9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7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431"/>
                <p:cNvGrpSpPr>
                  <a:grpSpLocks/>
                </p:cNvGrpSpPr>
                <p:nvPr/>
              </p:nvGrpSpPr>
              <p:grpSpPr bwMode="auto">
                <a:xfrm>
                  <a:off x="125" y="1478"/>
                  <a:ext cx="3822" cy="2386"/>
                  <a:chOff x="125" y="1478"/>
                  <a:chExt cx="3822" cy="2386"/>
                </a:xfrm>
              </p:grpSpPr>
              <p:grpSp>
                <p:nvGrpSpPr>
                  <p:cNvPr id="1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5" y="2742"/>
                    <a:ext cx="1586" cy="1122"/>
                    <a:chOff x="125" y="2742"/>
                    <a:chExt cx="1586" cy="1122"/>
                  </a:xfrm>
                </p:grpSpPr>
                <p:sp>
                  <p:nvSpPr>
                    <p:cNvPr id="925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" y="3514"/>
                      <a:ext cx="1048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9259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5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8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9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0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1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2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3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4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9255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6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7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313" y="2792"/>
                    <a:ext cx="864" cy="341"/>
                    <a:chOff x="2352" y="2744"/>
                    <a:chExt cx="864" cy="341"/>
                  </a:xfrm>
                </p:grpSpPr>
                <p:sp>
                  <p:nvSpPr>
                    <p:cNvPr id="9252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475" y="2744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3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464" y="2748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4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2" y="2784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064" cy="238"/>
                    <a:chOff x="2922" y="2438"/>
                    <a:chExt cx="1064" cy="238"/>
                  </a:xfrm>
                </p:grpSpPr>
                <p:sp>
                  <p:nvSpPr>
                    <p:cNvPr id="9249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1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30" y="2496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9246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7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8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30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9231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pic>
        <p:nvPicPr>
          <p:cNvPr id="3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87" y="1066800"/>
            <a:ext cx="222967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5" name="TextBox 334"/>
          <p:cNvSpPr txBox="1"/>
          <p:nvPr/>
        </p:nvSpPr>
        <p:spPr>
          <a:xfrm>
            <a:off x="381000" y="3886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2590800" y="1295400"/>
            <a:ext cx="3886200" cy="609398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Upgrade is designed to build on existing facility: vast majority of accelerator and experimental equipment have continued use</a:t>
            </a:r>
          </a:p>
        </p:txBody>
      </p:sp>
      <p:grpSp>
        <p:nvGrpSpPr>
          <p:cNvPr id="19" name="Group 342"/>
          <p:cNvGrpSpPr/>
          <p:nvPr/>
        </p:nvGrpSpPr>
        <p:grpSpPr>
          <a:xfrm>
            <a:off x="47625" y="3962400"/>
            <a:ext cx="2362200" cy="1143000"/>
            <a:chOff x="152400" y="4038600"/>
            <a:chExt cx="2209800" cy="1143000"/>
          </a:xfrm>
        </p:grpSpPr>
        <p:sp>
          <p:nvSpPr>
            <p:cNvPr id="340" name="Rectangle 339"/>
            <p:cNvSpPr/>
            <p:nvPr/>
          </p:nvSpPr>
          <p:spPr bwMode="auto">
            <a:xfrm>
              <a:off x="228600" y="4038600"/>
              <a:ext cx="2133600" cy="1143000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9" name="Text Box 3"/>
            <p:cNvSpPr txBox="1">
              <a:spLocks noChangeArrowheads="1"/>
            </p:cNvSpPr>
            <p:nvPr/>
          </p:nvSpPr>
          <p:spPr bwMode="auto">
            <a:xfrm>
              <a:off x="152400" y="4088993"/>
              <a:ext cx="2133600" cy="109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L="112713"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The completion of the 12 </a:t>
              </a:r>
              <a:r>
                <a:rPr lang="en-US" sz="1300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 Upgrade of CEBAF was ranked the highest priority in the 2007 NSAC Long Range Plan.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muldta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4451" y="2594494"/>
            <a:ext cx="3568700" cy="249396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</a:t>
            </a:r>
            <a:endParaRPr lang="en-GB" sz="400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376238" y="668496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>
              <a:latin typeface="Calibri" charset="0"/>
            </a:endParaRPr>
          </a:p>
        </p:txBody>
      </p:sp>
      <p:sp>
        <p:nvSpPr>
          <p:cNvPr id="1639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9144000" cy="685800"/>
          </a:xfr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tx1"/>
                </a:solidFill>
                <a:latin typeface="Arial"/>
                <a:cs typeface="Arial"/>
              </a:rPr>
              <a:t>JLab TMD Proton Program @ 12 GeV</a:t>
            </a: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9705" name="TextBox 30"/>
          <p:cNvSpPr txBox="1">
            <a:spLocks noChangeArrowheads="1"/>
          </p:cNvSpPr>
          <p:nvPr/>
        </p:nvSpPr>
        <p:spPr bwMode="auto">
          <a:xfrm>
            <a:off x="2478752" y="968375"/>
            <a:ext cx="419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596BFF"/>
                </a:solidFill>
                <a:latin typeface="Tahoma" charset="0"/>
                <a:ea typeface="Tahoma" charset="0"/>
                <a:cs typeface="Tahoma" charset="0"/>
              </a:rPr>
              <a:t>Leading twist TMD parton distributions: </a:t>
            </a:r>
            <a:r>
              <a:rPr lang="en-US" dirty="0">
                <a:solidFill>
                  <a:srgbClr val="606060"/>
                </a:solidFill>
                <a:latin typeface="Tahoma" charset="0"/>
                <a:ea typeface="Tahoma" charset="0"/>
                <a:cs typeface="Tahoma" charset="0"/>
              </a:rPr>
              <a:t>information on correlations between </a:t>
            </a:r>
            <a:r>
              <a:rPr lang="en-US" i="1" dirty="0">
                <a:latin typeface="Tahoma" charset="0"/>
                <a:ea typeface="Tahoma" charset="0"/>
                <a:cs typeface="Tahoma" charset="0"/>
              </a:rPr>
              <a:t>quark orbital motion </a:t>
            </a:r>
            <a:r>
              <a:rPr lang="en-US" dirty="0">
                <a:solidFill>
                  <a:srgbClr val="606060"/>
                </a:solidFill>
                <a:latin typeface="Tahoma" charset="0"/>
                <a:ea typeface="Tahoma" charset="0"/>
                <a:cs typeface="Tahoma" charset="0"/>
              </a:rPr>
              <a:t>and</a:t>
            </a:r>
            <a:r>
              <a:rPr lang="en-US" i="1" dirty="0">
                <a:solidFill>
                  <a:srgbClr val="60606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</a:rPr>
              <a:t>spin </a:t>
            </a:r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169863" y="3028378"/>
            <a:ext cx="2973386" cy="523220"/>
            <a:chOff x="634961" y="3251200"/>
            <a:chExt cx="2973508" cy="523403"/>
          </a:xfrm>
        </p:grpSpPr>
        <p:sp>
          <p:nvSpPr>
            <p:cNvPr id="29717" name="Rectangle 9"/>
            <p:cNvSpPr>
              <a:spLocks noChangeAspect="1" noChangeArrowheads="1"/>
            </p:cNvSpPr>
            <p:nvPr/>
          </p:nvSpPr>
          <p:spPr bwMode="auto">
            <a:xfrm>
              <a:off x="3225866" y="3390936"/>
              <a:ext cx="382603" cy="382717"/>
            </a:xfrm>
            <a:prstGeom prst="rect">
              <a:avLst/>
            </a:prstGeom>
            <a:solidFill>
              <a:srgbClr val="FF0000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634961" y="3251200"/>
              <a:ext cx="1735208" cy="523403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1400" dirty="0" smtClean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E12-06</a:t>
              </a:r>
              <a:r>
                <a:rPr lang="en-US" sz="1400" dirty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-112:</a:t>
              </a:r>
              <a:r>
                <a:rPr lang="en-US" sz="14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 </a:t>
              </a:r>
              <a:r>
                <a:rPr lang="en-US" sz="1400" dirty="0" smtClean="0">
                  <a:solidFill>
                    <a:srgbClr val="231DFD"/>
                  </a:solidFill>
                  <a:latin typeface="Calibri"/>
                  <a:cs typeface="Calibri"/>
                </a:rPr>
                <a:t> </a:t>
              </a:r>
              <a:r>
                <a:rPr lang="en-US" sz="1400" b="1" dirty="0" smtClean="0">
                  <a:latin typeface="Calibri"/>
                  <a:cs typeface="Calibri"/>
                </a:rPr>
                <a:t>π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+</a:t>
              </a:r>
              <a:r>
                <a:rPr lang="en-US" sz="1400" b="1" dirty="0" smtClean="0">
                  <a:latin typeface="Calibri"/>
                  <a:cs typeface="Calibri"/>
                </a:rPr>
                <a:t>,π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-</a:t>
              </a:r>
              <a:r>
                <a:rPr lang="en-US" sz="1400" b="1" dirty="0" smtClean="0">
                  <a:latin typeface="Calibri"/>
                  <a:cs typeface="Calibri"/>
                </a:rPr>
                <a:t>,π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0</a:t>
              </a:r>
              <a:r>
                <a:rPr lang="en-US" sz="1400" b="1" dirty="0" smtClean="0">
                  <a:latin typeface="Calibri"/>
                  <a:cs typeface="Calibri"/>
                </a:rPr>
                <a:t> </a:t>
              </a:r>
              <a:endParaRPr lang="en-US" sz="1400" b="1" dirty="0">
                <a:latin typeface="Calibri"/>
                <a:cs typeface="Calibri"/>
              </a:endParaRPr>
            </a:p>
            <a:p>
              <a:pPr eaLnBrk="1" hangingPunct="1">
                <a:defRPr/>
              </a:pPr>
              <a:r>
                <a:rPr lang="en-US" sz="1400" dirty="0" smtClean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E12-09</a:t>
              </a:r>
              <a:r>
                <a:rPr lang="en-US" sz="1400" dirty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-008: </a:t>
              </a:r>
              <a:r>
                <a:rPr lang="en-US" sz="1400" dirty="0" smtClean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 </a:t>
              </a:r>
              <a:r>
                <a:rPr lang="en-US" sz="1400" b="1" dirty="0" smtClean="0">
                  <a:latin typeface="Calibri"/>
                  <a:cs typeface="Calibri"/>
                </a:rPr>
                <a:t>K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+</a:t>
              </a:r>
              <a:r>
                <a:rPr lang="en-US" sz="1400" b="1" dirty="0" smtClean="0">
                  <a:latin typeface="Calibri"/>
                  <a:cs typeface="Calibri"/>
                </a:rPr>
                <a:t>, K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-</a:t>
              </a:r>
              <a:r>
                <a:rPr lang="en-US" sz="1400" b="1" dirty="0" smtClean="0">
                  <a:latin typeface="Calibri"/>
                  <a:cs typeface="Calibri"/>
                </a:rPr>
                <a:t>,K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0</a:t>
              </a:r>
              <a:endParaRPr lang="en-US" sz="1400" b="1" dirty="0" smtClean="0">
                <a:latin typeface="Calibri"/>
                <a:cs typeface="Calibri"/>
              </a:endParaRPr>
            </a:p>
          </p:txBody>
        </p:sp>
      </p:grpSp>
      <p:grpSp>
        <p:nvGrpSpPr>
          <p:cNvPr id="9" name="Group 52"/>
          <p:cNvGrpSpPr/>
          <p:nvPr/>
        </p:nvGrpSpPr>
        <p:grpSpPr>
          <a:xfrm>
            <a:off x="177801" y="3823751"/>
            <a:ext cx="2914649" cy="523220"/>
            <a:chOff x="203201" y="4162426"/>
            <a:chExt cx="2914649" cy="523220"/>
          </a:xfrm>
        </p:grpSpPr>
        <p:sp>
          <p:nvSpPr>
            <p:cNvPr id="29715" name="Rectangle 9"/>
            <p:cNvSpPr>
              <a:spLocks noChangeAspect="1" noChangeArrowheads="1"/>
            </p:cNvSpPr>
            <p:nvPr/>
          </p:nvSpPr>
          <p:spPr bwMode="auto">
            <a:xfrm>
              <a:off x="2732086" y="4246572"/>
              <a:ext cx="385764" cy="385762"/>
            </a:xfrm>
            <a:prstGeom prst="rect">
              <a:avLst/>
            </a:prstGeom>
            <a:solidFill>
              <a:srgbClr val="008000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203201" y="4162426"/>
              <a:ext cx="1701799" cy="523220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E12-07</a:t>
              </a:r>
              <a:r>
                <a:rPr lang="en-US" sz="1400" dirty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-107</a:t>
              </a:r>
              <a:r>
                <a:rPr lang="en-US" sz="1400" dirty="0" smtClean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: </a:t>
              </a:r>
              <a:r>
                <a:rPr lang="en-US" sz="1400" b="1" dirty="0" smtClean="0">
                  <a:latin typeface="Calibri"/>
                  <a:cs typeface="Calibri"/>
                </a:rPr>
                <a:t>π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+</a:t>
              </a:r>
              <a:r>
                <a:rPr lang="en-US" sz="1400" b="1" dirty="0" smtClean="0">
                  <a:latin typeface="Calibri"/>
                  <a:cs typeface="Calibri"/>
                </a:rPr>
                <a:t>,π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-</a:t>
              </a:r>
              <a:r>
                <a:rPr lang="en-US" sz="1400" b="1" dirty="0" smtClean="0">
                  <a:latin typeface="Calibri"/>
                  <a:cs typeface="Calibri"/>
                </a:rPr>
                <a:t>,π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0</a:t>
              </a:r>
              <a:r>
                <a:rPr lang="en-US" sz="1400" b="1" dirty="0" smtClean="0">
                  <a:latin typeface="Calibri"/>
                  <a:cs typeface="Calibri"/>
                </a:rPr>
                <a:t> </a:t>
              </a:r>
            </a:p>
            <a:p>
              <a:pPr>
                <a:defRPr/>
              </a:pPr>
              <a:r>
                <a:rPr lang="en-US" sz="1400" dirty="0" smtClean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E12-09</a:t>
              </a:r>
              <a:r>
                <a:rPr lang="en-US" sz="1400" dirty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-009:</a:t>
              </a:r>
              <a:r>
                <a:rPr lang="en-US" sz="1400" dirty="0" smtClean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 </a:t>
              </a:r>
              <a:r>
                <a:rPr lang="en-US" sz="1400" b="1" dirty="0" smtClean="0">
                  <a:latin typeface="Calibri"/>
                  <a:cs typeface="Calibri"/>
                </a:rPr>
                <a:t>K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+</a:t>
              </a:r>
              <a:r>
                <a:rPr lang="en-US" sz="1400" b="1" dirty="0" smtClean="0">
                  <a:latin typeface="Calibri"/>
                  <a:cs typeface="Calibri"/>
                </a:rPr>
                <a:t>,K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-</a:t>
              </a:r>
              <a:r>
                <a:rPr lang="en-US" sz="1400" b="1" dirty="0" smtClean="0">
                  <a:latin typeface="Calibri"/>
                  <a:cs typeface="Calibri"/>
                </a:rPr>
                <a:t>,K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0</a:t>
              </a:r>
              <a:endParaRPr lang="en-US" sz="1400" b="1" dirty="0" smtClean="0">
                <a:latin typeface="Calibri"/>
                <a:cs typeface="Calibri"/>
              </a:endParaRP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148164" y="4509548"/>
            <a:ext cx="2982396" cy="523220"/>
            <a:chOff x="611665" y="4743434"/>
            <a:chExt cx="2982518" cy="523218"/>
          </a:xfrm>
        </p:grpSpPr>
        <p:sp>
          <p:nvSpPr>
            <p:cNvPr id="29713" name="Rectangle 9"/>
            <p:cNvSpPr>
              <a:spLocks noChangeAspect="1" noChangeArrowheads="1"/>
            </p:cNvSpPr>
            <p:nvPr/>
          </p:nvSpPr>
          <p:spPr bwMode="auto">
            <a:xfrm>
              <a:off x="3211579" y="4777840"/>
              <a:ext cx="382604" cy="382586"/>
            </a:xfrm>
            <a:prstGeom prst="rect">
              <a:avLst/>
            </a:prstGeom>
            <a:solidFill>
              <a:srgbClr val="0000FF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611665" y="4743434"/>
              <a:ext cx="1756908" cy="523218"/>
            </a:xfrm>
            <a:prstGeom prst="rect">
              <a:avLst/>
            </a:prstGeom>
            <a:solidFill>
              <a:srgbClr val="0000FF">
                <a:alpha val="25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C</a:t>
              </a:r>
              <a:r>
                <a:rPr lang="en-US" sz="1400" dirty="0" smtClean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12-11-111: </a:t>
              </a:r>
              <a:r>
                <a:rPr lang="en-US" sz="1400" b="1" dirty="0" smtClean="0">
                  <a:latin typeface="Calibri"/>
                  <a:cs typeface="Calibri"/>
                </a:rPr>
                <a:t>π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+</a:t>
              </a:r>
              <a:r>
                <a:rPr lang="en-US" sz="1400" b="1" dirty="0" smtClean="0">
                  <a:latin typeface="Calibri"/>
                  <a:cs typeface="Calibri"/>
                </a:rPr>
                <a:t>,π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-</a:t>
              </a:r>
              <a:r>
                <a:rPr lang="en-US" sz="1400" b="1" dirty="0" smtClean="0">
                  <a:latin typeface="Calibri"/>
                  <a:cs typeface="Calibri"/>
                </a:rPr>
                <a:t>,π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0</a:t>
              </a:r>
              <a:r>
                <a:rPr lang="en-US" sz="1400" b="1" dirty="0" smtClean="0">
                  <a:latin typeface="Calibri"/>
                  <a:cs typeface="Calibri"/>
                </a:rPr>
                <a:t> </a:t>
              </a:r>
            </a:p>
            <a:p>
              <a:pPr>
                <a:defRPr/>
              </a:pPr>
              <a:r>
                <a:rPr lang="en-US" sz="1400" dirty="0" smtClean="0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Calibri"/>
                </a:rPr>
                <a:t> 	            </a:t>
              </a:r>
              <a:r>
                <a:rPr lang="en-US" sz="1400" b="1" dirty="0" smtClean="0">
                  <a:latin typeface="Calibri"/>
                  <a:cs typeface="Calibri"/>
                </a:rPr>
                <a:t>K</a:t>
              </a:r>
              <a:r>
                <a:rPr lang="en-US" sz="1400" b="1" baseline="30000" dirty="0" smtClean="0">
                  <a:latin typeface="Calibri"/>
                  <a:cs typeface="Calibri"/>
                </a:rPr>
                <a:t>+</a:t>
              </a:r>
              <a:r>
                <a:rPr lang="en-US" sz="1400" b="1" dirty="0" smtClean="0">
                  <a:latin typeface="Calibri"/>
                  <a:cs typeface="Calibri"/>
                </a:rPr>
                <a:t>, K</a:t>
              </a:r>
              <a:r>
                <a:rPr lang="en-US" sz="1600" b="1" baseline="30000" dirty="0" smtClean="0">
                  <a:latin typeface="Calibri"/>
                  <a:cs typeface="Calibri"/>
                </a:rPr>
                <a:t>-</a:t>
              </a:r>
              <a:endParaRPr lang="en-US" sz="1600" baseline="30000" dirty="0" smtClean="0">
                <a:latin typeface="Calibri"/>
                <a:cs typeface="Calibri"/>
              </a:endParaRPr>
            </a:p>
          </p:txBody>
        </p:sp>
      </p:grpSp>
      <p:sp>
        <p:nvSpPr>
          <p:cNvPr id="29710" name="TextBox 31"/>
          <p:cNvSpPr txBox="1">
            <a:spLocks noChangeArrowheads="1"/>
          </p:cNvSpPr>
          <p:nvPr/>
        </p:nvSpPr>
        <p:spPr bwMode="auto">
          <a:xfrm rot="-5400000">
            <a:off x="1280983" y="3807081"/>
            <a:ext cx="2087562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Nucleon polarization</a:t>
            </a:r>
          </a:p>
        </p:txBody>
      </p:sp>
      <p:sp>
        <p:nvSpPr>
          <p:cNvPr id="29711" name="TextBox 32"/>
          <p:cNvSpPr txBox="1">
            <a:spLocks noChangeArrowheads="1"/>
          </p:cNvSpPr>
          <p:nvPr/>
        </p:nvSpPr>
        <p:spPr bwMode="auto">
          <a:xfrm>
            <a:off x="3524249" y="2227779"/>
            <a:ext cx="2022475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Quark spin polarization</a:t>
            </a:r>
          </a:p>
        </p:txBody>
      </p:sp>
      <p:sp>
        <p:nvSpPr>
          <p:cNvPr id="45" name="Rectangle 46"/>
          <p:cNvSpPr>
            <a:spLocks noChangeArrowheads="1"/>
          </p:cNvSpPr>
          <p:nvPr/>
        </p:nvSpPr>
        <p:spPr bwMode="auto">
          <a:xfrm>
            <a:off x="6325858" y="3045125"/>
            <a:ext cx="2047189" cy="523220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5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E12-09-017: </a:t>
            </a:r>
            <a:r>
              <a:rPr lang="en-US" sz="1400" dirty="0" smtClean="0">
                <a:solidFill>
                  <a:srgbClr val="231DFD"/>
                </a:solidFill>
                <a:latin typeface="Calibri"/>
                <a:cs typeface="Calibri"/>
              </a:rPr>
              <a:t> </a:t>
            </a:r>
            <a:r>
              <a:rPr lang="en-US" sz="1400" b="1" dirty="0" smtClean="0">
                <a:latin typeface="Calibri"/>
                <a:cs typeface="Calibri"/>
              </a:rPr>
              <a:t>π</a:t>
            </a:r>
            <a:r>
              <a:rPr lang="en-US" sz="1400" b="1" baseline="30000" dirty="0" smtClean="0">
                <a:latin typeface="Calibri"/>
                <a:cs typeface="Calibri"/>
              </a:rPr>
              <a:t>+</a:t>
            </a:r>
            <a:r>
              <a:rPr lang="en-US" sz="1400" b="1" dirty="0" smtClean="0">
                <a:latin typeface="Calibri"/>
                <a:cs typeface="Calibri"/>
              </a:rPr>
              <a:t>,π</a:t>
            </a:r>
            <a:r>
              <a:rPr lang="en-US" sz="1400" b="1" baseline="30000" dirty="0" smtClean="0">
                <a:latin typeface="Calibri"/>
                <a:cs typeface="Calibri"/>
              </a:rPr>
              <a:t>-</a:t>
            </a:r>
            <a:r>
              <a:rPr lang="en-US" sz="1400" b="1" dirty="0" smtClean="0">
                <a:latin typeface="Calibri"/>
                <a:cs typeface="Calibri"/>
              </a:rPr>
              <a:t>, K</a:t>
            </a:r>
            <a:r>
              <a:rPr lang="en-US" sz="1400" b="1" baseline="30000" dirty="0" smtClean="0">
                <a:latin typeface="Calibri"/>
                <a:cs typeface="Calibri"/>
              </a:rPr>
              <a:t>+</a:t>
            </a:r>
            <a:r>
              <a:rPr lang="en-US" sz="1400" b="1" dirty="0" smtClean="0">
                <a:latin typeface="Calibri"/>
                <a:cs typeface="Calibri"/>
              </a:rPr>
              <a:t>,K</a:t>
            </a:r>
            <a:r>
              <a:rPr lang="en-US" sz="1400" b="1" baseline="30000" dirty="0" smtClean="0">
                <a:latin typeface="Calibri"/>
                <a:cs typeface="Calibri"/>
              </a:rPr>
              <a:t>-</a:t>
            </a:r>
            <a:r>
              <a:rPr lang="en-US" sz="1400" b="1" dirty="0" smtClean="0">
                <a:latin typeface="Calibri"/>
                <a:cs typeface="Calibri"/>
              </a:rPr>
              <a:t> </a:t>
            </a:r>
            <a:r>
              <a:rPr lang="en-US" sz="1400" dirty="0" smtClean="0">
                <a:latin typeface="Calibri"/>
                <a:cs typeface="Calibri"/>
              </a:rPr>
              <a:t> </a:t>
            </a:r>
          </a:p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/>
                <a:cs typeface="Calibri"/>
              </a:rPr>
              <a:t>C12-11-102: </a:t>
            </a:r>
            <a:r>
              <a:rPr lang="en-US" sz="1400" b="1" dirty="0" smtClean="0">
                <a:latin typeface="Calibri"/>
                <a:cs typeface="Calibri"/>
              </a:rPr>
              <a:t>π</a:t>
            </a:r>
            <a:r>
              <a:rPr lang="en-US" sz="1400" b="1" baseline="30000" dirty="0" smtClean="0">
                <a:latin typeface="Calibri"/>
                <a:cs typeface="Calibri"/>
              </a:rPr>
              <a:t>0</a:t>
            </a:r>
            <a:r>
              <a:rPr lang="en-US" sz="1400" b="1" dirty="0" smtClean="0">
                <a:latin typeface="Calibri"/>
                <a:cs typeface="Calibri"/>
              </a:rPr>
              <a:t> </a:t>
            </a:r>
            <a:endParaRPr lang="en-US" sz="1400" baseline="30000" dirty="0">
              <a:latin typeface="Calibri"/>
              <a:cs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449248" y="3023721"/>
            <a:ext cx="615010" cy="52322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HMS </a:t>
            </a:r>
          </a:p>
          <a:p>
            <a:r>
              <a:rPr lang="en-US" sz="1400" dirty="0" smtClean="0">
                <a:latin typeface="Calibri"/>
                <a:cs typeface="Calibri"/>
              </a:rPr>
              <a:t>SHMS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6538" y="5131583"/>
            <a:ext cx="1480216" cy="338554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, NH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, HD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1602453" y="5730673"/>
            <a:ext cx="6519734" cy="36933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TMD program will map the 4D phase space in Q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z</a:t>
            </a:r>
            <a:r>
              <a:rPr lang="en-US" dirty="0" smtClean="0"/>
              <a:t>, P</a:t>
            </a:r>
            <a:r>
              <a:rPr lang="en-US" baseline="-25000" dirty="0" smtClean="0"/>
              <a:t>T</a:t>
            </a:r>
            <a:r>
              <a:rPr lang="en-US" dirty="0" smtClean="0"/>
              <a:t>  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384429" y="1940442"/>
            <a:ext cx="1044427" cy="822625"/>
            <a:chOff x="384429" y="1927742"/>
            <a:chExt cx="1044427" cy="822625"/>
          </a:xfrm>
        </p:grpSpPr>
        <p:sp>
          <p:nvSpPr>
            <p:cNvPr id="47" name="TextBox 46"/>
            <p:cNvSpPr txBox="1"/>
            <p:nvPr/>
          </p:nvSpPr>
          <p:spPr>
            <a:xfrm>
              <a:off x="384429" y="1927742"/>
              <a:ext cx="1044427" cy="369332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CLAS12</a:t>
              </a:r>
              <a:endParaRPr lang="en-US" dirty="0"/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5400000">
              <a:off x="701136" y="2543358"/>
              <a:ext cx="412516" cy="1501"/>
            </a:xfrm>
            <a:prstGeom prst="straightConnector1">
              <a:avLst/>
            </a:prstGeom>
            <a:noFill/>
            <a:ln w="38100" cap="flat" cmpd="dbl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61" name="Group 60"/>
          <p:cNvGrpSpPr/>
          <p:nvPr/>
        </p:nvGrpSpPr>
        <p:grpSpPr>
          <a:xfrm>
            <a:off x="6501442" y="1982779"/>
            <a:ext cx="1656090" cy="860726"/>
            <a:chOff x="6721584" y="1982779"/>
            <a:chExt cx="1656090" cy="860726"/>
          </a:xfrm>
        </p:grpSpPr>
        <p:grpSp>
          <p:nvGrpSpPr>
            <p:cNvPr id="13" name="Group 58"/>
            <p:cNvGrpSpPr/>
            <p:nvPr/>
          </p:nvGrpSpPr>
          <p:grpSpPr>
            <a:xfrm>
              <a:off x="6721584" y="1982779"/>
              <a:ext cx="1656090" cy="369332"/>
              <a:chOff x="6512130" y="2533134"/>
              <a:chExt cx="1656090" cy="369332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512130" y="2533134"/>
                <a:ext cx="813143" cy="369332"/>
              </a:xfrm>
              <a:prstGeom prst="rect">
                <a:avLst/>
              </a:prstGeom>
              <a:solidFill>
                <a:srgbClr val="FFFF00">
                  <a:alpha val="25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Hall C</a:t>
                </a:r>
                <a:endParaRPr lang="en-US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380825" y="2533134"/>
                <a:ext cx="787395" cy="369332"/>
              </a:xfrm>
              <a:prstGeom prst="rect">
                <a:avLst/>
              </a:prstGeom>
              <a:solidFill>
                <a:srgbClr val="BAFFFD">
                  <a:alpha val="5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Hall A</a:t>
                </a:r>
                <a:endParaRPr lang="en-US" dirty="0"/>
              </a:p>
            </p:txBody>
          </p:sp>
        </p:grpSp>
        <p:cxnSp>
          <p:nvCxnSpPr>
            <p:cNvPr id="59" name="Straight Arrow Connector 58"/>
            <p:cNvCxnSpPr/>
            <p:nvPr/>
          </p:nvCxnSpPr>
          <p:spPr bwMode="auto">
            <a:xfrm rot="5400000">
              <a:off x="7398172" y="2636496"/>
              <a:ext cx="412516" cy="1501"/>
            </a:xfrm>
            <a:prstGeom prst="straightConnector1">
              <a:avLst/>
            </a:prstGeom>
            <a:noFill/>
            <a:ln w="38100" cap="flat" cmpd="dbl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6399395" y="4522196"/>
            <a:ext cx="2648445" cy="930214"/>
            <a:chOff x="6399395" y="4522196"/>
            <a:chExt cx="2648445" cy="930214"/>
          </a:xfrm>
        </p:grpSpPr>
        <p:sp>
          <p:nvSpPr>
            <p:cNvPr id="52" name="TextBox 51"/>
            <p:cNvSpPr txBox="1"/>
            <p:nvPr/>
          </p:nvSpPr>
          <p:spPr>
            <a:xfrm>
              <a:off x="7280722" y="5110986"/>
              <a:ext cx="557097" cy="338554"/>
            </a:xfrm>
            <a:prstGeom prst="rect">
              <a:avLst/>
            </a:prstGeom>
            <a:solidFill>
              <a:srgbClr val="BAFFFD">
                <a:alpha val="50000"/>
              </a:srgb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NH</a:t>
              </a:r>
              <a:r>
                <a:rPr lang="en-US" sz="1600" baseline="-25000" dirty="0" smtClean="0"/>
                <a:t>3</a:t>
              </a:r>
              <a:endParaRPr lang="en-US" sz="1600" baseline="-250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88282" y="5113856"/>
              <a:ext cx="408919" cy="338554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</a:t>
              </a:r>
              <a:r>
                <a:rPr lang="en-US" sz="1600" baseline="-25000" dirty="0" smtClean="0"/>
                <a:t>2</a:t>
              </a:r>
              <a:endParaRPr lang="en-US" sz="1600" baseline="-25000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399395" y="4522196"/>
              <a:ext cx="2648445" cy="326869"/>
              <a:chOff x="6399395" y="4522196"/>
              <a:chExt cx="2648445" cy="326869"/>
            </a:xfrm>
          </p:grpSpPr>
          <p:sp>
            <p:nvSpPr>
              <p:cNvPr id="37" name="Rectangle 39"/>
              <p:cNvSpPr>
                <a:spLocks noChangeArrowheads="1"/>
              </p:cNvSpPr>
              <p:nvPr/>
            </p:nvSpPr>
            <p:spPr bwMode="auto">
              <a:xfrm>
                <a:off x="6399395" y="4541288"/>
                <a:ext cx="1652580" cy="307777"/>
              </a:xfrm>
              <a:prstGeom prst="rect">
                <a:avLst/>
              </a:prstGeom>
              <a:solidFill>
                <a:srgbClr val="0000FF">
                  <a:alpha val="25000"/>
                </a:srgbClr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FF0000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  <a:latin typeface="Calibri"/>
                    <a:cs typeface="Calibri"/>
                  </a:rPr>
                  <a:t>C</a:t>
                </a:r>
                <a:r>
                  <a:rPr lang="en-US" sz="1400" dirty="0" smtClean="0">
                    <a:solidFill>
                      <a:srgbClr val="FF0000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  <a:latin typeface="Calibri"/>
                    <a:cs typeface="Calibri"/>
                  </a:rPr>
                  <a:t>12-11-108: </a:t>
                </a:r>
                <a:r>
                  <a:rPr lang="en-US" sz="1400" b="1" dirty="0" smtClean="0">
                    <a:latin typeface="Calibri"/>
                    <a:cs typeface="Calibri"/>
                  </a:rPr>
                  <a:t>π</a:t>
                </a:r>
                <a:r>
                  <a:rPr lang="en-US" sz="1400" b="1" baseline="30000" dirty="0" smtClean="0">
                    <a:latin typeface="Calibri"/>
                    <a:cs typeface="Calibri"/>
                  </a:rPr>
                  <a:t>+</a:t>
                </a:r>
                <a:r>
                  <a:rPr lang="en-US" sz="1400" b="1" dirty="0" smtClean="0">
                    <a:latin typeface="Calibri"/>
                    <a:cs typeface="Calibri"/>
                  </a:rPr>
                  <a:t>,π</a:t>
                </a:r>
                <a:r>
                  <a:rPr lang="en-US" sz="1400" b="1" baseline="30000" dirty="0" smtClean="0">
                    <a:latin typeface="Calibri"/>
                    <a:cs typeface="Calibri"/>
                  </a:rPr>
                  <a:t>-  </a:t>
                </a:r>
                <a:endParaRPr lang="en-US" sz="1400" dirty="0" smtClean="0">
                  <a:solidFill>
                    <a:srgbClr val="FF00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Calibri"/>
                  <a:cs typeface="Calibri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509274" y="4522196"/>
                <a:ext cx="538566" cy="307777"/>
              </a:xfrm>
              <a:prstGeom prst="rect">
                <a:avLst/>
              </a:prstGeom>
              <a:solidFill>
                <a:srgbClr val="BAFFFD">
                  <a:alpha val="50000"/>
                </a:srgbClr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Calibri"/>
                    <a:cs typeface="Calibri"/>
                  </a:rPr>
                  <a:t>Solid</a:t>
                </a:r>
                <a:endParaRPr lang="en-US" sz="1400" dirty="0">
                  <a:latin typeface="Calibri"/>
                  <a:cs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9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5" descr="pac34_k12_xsec_x25_project.jpg"/>
          <p:cNvPicPr>
            <a:picLocks noChangeAspect="1"/>
          </p:cNvPicPr>
          <p:nvPr/>
        </p:nvPicPr>
        <p:blipFill>
          <a:blip r:embed="rId2" cstate="print"/>
          <a:srcRect t="8218" r="8218"/>
          <a:stretch>
            <a:fillRect/>
          </a:stretch>
        </p:blipFill>
        <p:spPr bwMode="auto">
          <a:xfrm>
            <a:off x="6168003" y="3429000"/>
            <a:ext cx="2975997" cy="297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76200" y="76200"/>
            <a:ext cx="899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Factorization Tests in </a:t>
            </a:r>
            <a:r>
              <a:rPr lang="en-US" sz="2800" b="1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and K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Electroproduction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533400" y="1371600"/>
            <a:ext cx="3048000" cy="1981200"/>
            <a:chOff x="0" y="762000"/>
            <a:chExt cx="2514599" cy="1299063"/>
          </a:xfrm>
        </p:grpSpPr>
        <p:pic>
          <p:nvPicPr>
            <p:cNvPr id="4" name="Picture 6" descr="meso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62000"/>
              <a:ext cx="2378927" cy="1299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297366" y="1447800"/>
              <a:ext cx="1427356" cy="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308410" y="1286107"/>
              <a:ext cx="1129990" cy="46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Hard Scattering</a:t>
              </a:r>
            </a:p>
          </p:txBody>
        </p:sp>
        <p:sp>
          <p:nvSpPr>
            <p:cNvPr id="7" name="Oval 18"/>
            <p:cNvSpPr>
              <a:spLocks noChangeArrowheads="1"/>
            </p:cNvSpPr>
            <p:nvPr/>
          </p:nvSpPr>
          <p:spPr bwMode="auto">
            <a:xfrm>
              <a:off x="535259" y="1553308"/>
              <a:ext cx="773151" cy="211015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21"/>
            <p:cNvSpPr txBox="1">
              <a:spLocks noChangeArrowheads="1"/>
            </p:cNvSpPr>
            <p:nvPr/>
          </p:nvSpPr>
          <p:spPr bwMode="auto">
            <a:xfrm>
              <a:off x="685800" y="1567274"/>
              <a:ext cx="886522" cy="180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GPD</a:t>
              </a:r>
            </a:p>
          </p:txBody>
        </p:sp>
        <p:sp>
          <p:nvSpPr>
            <p:cNvPr id="9" name="Oval 25"/>
            <p:cNvSpPr>
              <a:spLocks noChangeArrowheads="1"/>
            </p:cNvSpPr>
            <p:nvPr/>
          </p:nvSpPr>
          <p:spPr bwMode="auto">
            <a:xfrm rot="4446036">
              <a:off x="1417777" y="846957"/>
              <a:ext cx="316523" cy="208156"/>
            </a:xfrm>
            <a:prstGeom prst="ellipse">
              <a:avLst/>
            </a:prstGeom>
            <a:solidFill>
              <a:srgbClr val="66FF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1926837" y="763864"/>
              <a:ext cx="416312" cy="1582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50"/>
            <p:cNvSpPr txBox="1">
              <a:spLocks noChangeArrowheads="1"/>
            </p:cNvSpPr>
            <p:nvPr/>
          </p:nvSpPr>
          <p:spPr bwMode="auto">
            <a:xfrm>
              <a:off x="1880838" y="763864"/>
              <a:ext cx="633761" cy="307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π</a:t>
              </a:r>
              <a:r>
                <a:rPr lang="en-US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K, etc.</a:t>
              </a:r>
              <a:endParaRPr lang="en-US" sz="1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445894" y="833511"/>
              <a:ext cx="237893" cy="198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φ</a:t>
              </a:r>
              <a:endPara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90600" y="762000"/>
            <a:ext cx="73472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= G(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es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L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</a:rPr>
              <a:t>cos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(2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f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)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TT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[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(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+1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)/2]</a:t>
            </a:r>
            <a:r>
              <a:rPr lang="en-US" sz="2400" baseline="30000" dirty="0">
                <a:solidFill>
                  <a:srgbClr val="0000CC"/>
                </a:solidFill>
                <a:latin typeface="Times" pitchFamily="18" charset="0"/>
              </a:rPr>
              <a:t>1/2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cos(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f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)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LT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)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76200" y="5029200"/>
            <a:ext cx="586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Experimental validation of f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actorization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essential for reliable interpretation of results from the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GPD program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for meson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electroproduction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76200" y="59436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K and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together provide quasi model-independent study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1" descr="showplot_p12"/>
          <p:cNvPicPr>
            <a:picLocks noChangeAspect="1" noChangeArrowheads="1"/>
          </p:cNvPicPr>
          <p:nvPr/>
        </p:nvPicPr>
        <p:blipFill>
          <a:blip r:embed="rId4" cstate="print"/>
          <a:srcRect t="8772" r="8772"/>
          <a:stretch>
            <a:fillRect/>
          </a:stretch>
        </p:blipFill>
        <p:spPr bwMode="auto">
          <a:xfrm>
            <a:off x="3899966" y="1219200"/>
            <a:ext cx="2958034" cy="295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945824" y="3509397"/>
            <a:ext cx="1207576" cy="35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p(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e,e’K</a:t>
            </a:r>
            <a:r>
              <a:rPr lang="en-US" sz="16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l-G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</a:t>
            </a:r>
            <a:endParaRPr lang="en-US" sz="1600" b="1" baseline="2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9"/>
          <p:cNvCxnSpPr>
            <a:cxnSpLocks noChangeShapeType="1"/>
          </p:cNvCxnSpPr>
          <p:nvPr/>
        </p:nvCxnSpPr>
        <p:spPr bwMode="auto">
          <a:xfrm flipH="1">
            <a:off x="7397858" y="4423797"/>
            <a:ext cx="222142" cy="15239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543800" y="419222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-6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8534400" y="4728597"/>
            <a:ext cx="592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-4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934200" y="503042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-8</a:t>
            </a:r>
          </a:p>
        </p:txBody>
      </p:sp>
      <p:cxnSp>
        <p:nvCxnSpPr>
          <p:cNvPr id="25" name="Straight Arrow Connector 14"/>
          <p:cNvCxnSpPr>
            <a:cxnSpLocks noChangeShapeType="1"/>
          </p:cNvCxnSpPr>
          <p:nvPr/>
        </p:nvCxnSpPr>
        <p:spPr bwMode="auto">
          <a:xfrm flipV="1">
            <a:off x="7344905" y="5030420"/>
            <a:ext cx="329339" cy="12915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6" name="Straight Arrow Connector 15"/>
          <p:cNvCxnSpPr>
            <a:cxnSpLocks noChangeShapeType="1"/>
          </p:cNvCxnSpPr>
          <p:nvPr/>
        </p:nvCxnSpPr>
        <p:spPr bwMode="auto">
          <a:xfrm rot="5400000">
            <a:off x="8455491" y="4881769"/>
            <a:ext cx="79681" cy="2305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7598044" y="2832315"/>
            <a:ext cx="790414" cy="25830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7162800" y="2158425"/>
            <a:ext cx="19424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Fit: 1/</a:t>
            </a:r>
            <a:r>
              <a:rPr lang="en-US" sz="32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3200" b="1" baseline="24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200" b="1" baseline="240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763719" y="5490597"/>
            <a:ext cx="856281" cy="2583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chemeClr val="tx1"/>
                </a:solidFill>
              </a:rPr>
              <a:t>x</a:t>
            </a:r>
            <a:r>
              <a:rPr lang="en-US" sz="1400" b="1" baseline="-25000" dirty="0" err="1">
                <a:solidFill>
                  <a:schemeClr val="tx1"/>
                </a:solidFill>
              </a:rPr>
              <a:t>B</a:t>
            </a:r>
            <a:r>
              <a:rPr lang="en-US" sz="1400" b="1" dirty="0">
                <a:solidFill>
                  <a:schemeClr val="tx1"/>
                </a:solidFill>
              </a:rPr>
              <a:t>=0.25</a:t>
            </a:r>
            <a:endParaRPr lang="en-US" sz="1400" b="1" baseline="24000" dirty="0">
              <a:solidFill>
                <a:schemeClr val="tx1"/>
              </a:solidFill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4659824" y="1295400"/>
            <a:ext cx="1207576" cy="35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p(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e,e’</a:t>
            </a:r>
            <a:r>
              <a:rPr lang="en-US" sz="1600" b="1" dirty="0" err="1" smtClean="0">
                <a:solidFill>
                  <a:schemeClr val="tx1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1600" b="1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n</a:t>
            </a:r>
            <a:endParaRPr lang="en-US" sz="1600" b="1" baseline="2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4477719" y="3502223"/>
            <a:ext cx="85628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 err="1" smtClean="0">
                <a:solidFill>
                  <a:schemeClr val="tx1"/>
                </a:solidFill>
              </a:rPr>
              <a:t>x</a:t>
            </a:r>
            <a:r>
              <a:rPr lang="en-US" sz="1400" b="1" baseline="-25000" dirty="0" err="1" smtClean="0">
                <a:solidFill>
                  <a:schemeClr val="tx1"/>
                </a:solidFill>
              </a:rPr>
              <a:t>B</a:t>
            </a:r>
            <a:r>
              <a:rPr lang="en-US" sz="1400" b="1" baseline="-250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= 0.40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572000" y="3352800"/>
            <a:ext cx="457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6174137" y="2133600"/>
            <a:ext cx="592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-4</a:t>
            </a:r>
          </a:p>
        </p:txBody>
      </p:sp>
      <p:cxnSp>
        <p:nvCxnSpPr>
          <p:cNvPr id="36" name="Straight Arrow Connector 15"/>
          <p:cNvCxnSpPr>
            <a:cxnSpLocks noChangeShapeType="1"/>
          </p:cNvCxnSpPr>
          <p:nvPr/>
        </p:nvCxnSpPr>
        <p:spPr bwMode="auto">
          <a:xfrm rot="5400000">
            <a:off x="6095228" y="2286772"/>
            <a:ext cx="79681" cy="2305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" name="Straight Arrow Connector 9"/>
          <p:cNvCxnSpPr>
            <a:cxnSpLocks noChangeShapeType="1"/>
            <a:stCxn id="38" idx="0"/>
          </p:cNvCxnSpPr>
          <p:nvPr/>
        </p:nvCxnSpPr>
        <p:spPr bwMode="auto">
          <a:xfrm flipV="1">
            <a:off x="4835471" y="2362200"/>
            <a:ext cx="346129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572000" y="251460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-6</a:t>
            </a: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4953000" y="3121223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-8</a:t>
            </a:r>
          </a:p>
        </p:txBody>
      </p:sp>
      <p:cxnSp>
        <p:nvCxnSpPr>
          <p:cNvPr id="43" name="Straight Arrow Connector 14"/>
          <p:cNvCxnSpPr>
            <a:cxnSpLocks noChangeShapeType="1"/>
          </p:cNvCxnSpPr>
          <p:nvPr/>
        </p:nvCxnSpPr>
        <p:spPr bwMode="auto">
          <a:xfrm flipV="1">
            <a:off x="5363705" y="3121223"/>
            <a:ext cx="329339" cy="12915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6200" y="3505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One of the most stringent tests of factorization is the Q</a:t>
            </a:r>
            <a:r>
              <a:rPr lang="en-US" sz="1800" baseline="24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dependence of the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K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electroproduction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cross section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en-US" baseline="-1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scales to leading order as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-6</a:t>
            </a:r>
            <a:endParaRPr lang="en-US" baseline="30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64300"/>
            <a:ext cx="685800" cy="320675"/>
          </a:xfrm>
          <a:prstGeom prst="rect">
            <a:avLst/>
          </a:prstGeom>
          <a:noFill/>
        </p:spPr>
        <p:txBody>
          <a:bodyPr/>
          <a:lstStyle/>
          <a:p>
            <a:fld id="{513F39EC-23AE-124C-A02B-A465D25DDBB2}" type="slidenum">
              <a:rPr lang="en-US"/>
              <a:pPr/>
              <a:t>22</a:t>
            </a:fld>
            <a:endParaRPr lang="en-US"/>
          </a:p>
        </p:txBody>
      </p:sp>
      <p:pic>
        <p:nvPicPr>
          <p:cNvPr id="25603" name="Picture 5" descr="screenshot_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4" descr="screenshot_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066800"/>
            <a:ext cx="3810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6" descr="screenshot_2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317" b="-1317"/>
          <a:stretch>
            <a:fillRect/>
          </a:stretch>
        </p:blipFill>
        <p:spPr>
          <a:xfrm>
            <a:off x="152400" y="990600"/>
            <a:ext cx="8001000" cy="5410200"/>
          </a:xfrm>
        </p:spPr>
      </p:pic>
      <p:sp>
        <p:nvSpPr>
          <p:cNvPr id="819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64300"/>
            <a:ext cx="685800" cy="320675"/>
          </a:xfrm>
          <a:prstGeom prst="rect">
            <a:avLst/>
          </a:prstGeom>
          <a:noFill/>
        </p:spPr>
        <p:txBody>
          <a:bodyPr/>
          <a:lstStyle/>
          <a:p>
            <a:fld id="{C074CFEA-22B0-8F4F-8314-23C1F006650C}" type="slidenum">
              <a:rPr lang="en-US"/>
              <a:pPr/>
              <a:t>23</a:t>
            </a:fld>
            <a:endParaRPr lang="en-US"/>
          </a:p>
        </p:txBody>
      </p:sp>
      <p:pic>
        <p:nvPicPr>
          <p:cNvPr id="8196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7000"/>
            <a:ext cx="87630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8" descr="screenshot_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838200"/>
            <a:ext cx="32004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629400" y="2133600"/>
            <a:ext cx="2514600" cy="2566988"/>
            <a:chOff x="5426765" y="2225423"/>
            <a:chExt cx="3717235" cy="3093306"/>
          </a:xfrm>
        </p:grpSpPr>
        <p:cxnSp>
          <p:nvCxnSpPr>
            <p:cNvPr id="15" name="Straight Connector 14"/>
            <p:cNvCxnSpPr>
              <a:cxnSpLocks noChangeShapeType="1"/>
            </p:cNvCxnSpPr>
            <p:nvPr/>
          </p:nvCxnSpPr>
          <p:spPr bwMode="auto">
            <a:xfrm>
              <a:off x="5426765" y="2225423"/>
              <a:ext cx="2365513" cy="18364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8200" name="Picture 17" descr="screenshot_32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07380" y="3694723"/>
              <a:ext cx="1436620" cy="1624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4273098" cy="1208503"/>
          </a:xfrm>
        </p:spPr>
        <p:txBody>
          <a:bodyPr/>
          <a:lstStyle/>
          <a:p>
            <a:r>
              <a:rPr lang="en-US" dirty="0" smtClean="0"/>
              <a:t>Longitudinal </a:t>
            </a:r>
            <a:r>
              <a:rPr lang="en-US" sz="4800" dirty="0" smtClean="0"/>
              <a:t>Structure</a:t>
            </a:r>
            <a:endParaRPr lang="en-US" dirty="0"/>
          </a:p>
        </p:txBody>
      </p:sp>
      <p:pic>
        <p:nvPicPr>
          <p:cNvPr id="6" name="Picture 2" descr="C:\Documents and Settings\b22803\Desktop\tribble\Combined_deltad_delta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0000" t="26038" b="26187"/>
          <a:stretch>
            <a:fillRect/>
          </a:stretch>
        </p:blipFill>
        <p:spPr bwMode="auto">
          <a:xfrm>
            <a:off x="6095705" y="4537740"/>
            <a:ext cx="3048294" cy="230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54990" y="1449890"/>
            <a:ext cx="2962275" cy="3365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NSAC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 milestone HP14 (2018)</a:t>
            </a:r>
          </a:p>
        </p:txBody>
      </p:sp>
      <p:pic>
        <p:nvPicPr>
          <p:cNvPr id="9" name="Picture 19" descr="deltad_over_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2971"/>
          <a:stretch>
            <a:fillRect/>
          </a:stretch>
        </p:blipFill>
        <p:spPr bwMode="auto">
          <a:xfrm>
            <a:off x="3999606" y="4253560"/>
            <a:ext cx="2082172" cy="259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2"/>
          <p:cNvGrpSpPr/>
          <p:nvPr/>
        </p:nvGrpSpPr>
        <p:grpSpPr>
          <a:xfrm>
            <a:off x="10316" y="1962345"/>
            <a:ext cx="3988617" cy="4881563"/>
            <a:chOff x="4694238" y="844550"/>
            <a:chExt cx="4059239" cy="4881563"/>
          </a:xfrm>
        </p:grpSpPr>
        <p:pic>
          <p:nvPicPr>
            <p:cNvPr id="10" name="Picture 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238" y="1047750"/>
              <a:ext cx="4014787" cy="46783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6034088" y="844550"/>
              <a:ext cx="2719389" cy="3586163"/>
              <a:chOff x="1018" y="528"/>
              <a:chExt cx="1713" cy="2259"/>
            </a:xfrm>
            <a:noFill/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1018" y="528"/>
                <a:ext cx="1641" cy="679"/>
                <a:chOff x="4416" y="1863"/>
                <a:chExt cx="1641" cy="679"/>
              </a:xfrm>
              <a:grpFill/>
            </p:grpSpPr>
            <p:sp>
              <p:nvSpPr>
                <p:cNvPr id="19" name="Rectangle 9"/>
                <p:cNvSpPr>
                  <a:spLocks noChangeArrowheads="1"/>
                </p:cNvSpPr>
                <p:nvPr/>
              </p:nvSpPr>
              <p:spPr bwMode="auto">
                <a:xfrm>
                  <a:off x="4416" y="1872"/>
                  <a:ext cx="912" cy="528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575" y="1863"/>
                  <a:ext cx="1482" cy="67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en-US" sz="1600" b="1" dirty="0" smtClean="0">
                    <a:solidFill>
                      <a:srgbClr val="000000"/>
                    </a:solidFill>
                    <a:latin typeface="Times New Roman" charset="0"/>
                    <a:cs typeface="Arial" charset="0"/>
                  </a:endParaRPr>
                </a:p>
                <a:p>
                  <a:pPr eaLnBrk="1" hangingPunct="1"/>
                  <a:r>
                    <a:rPr lang="en-US" sz="1600" b="1" dirty="0" smtClean="0">
                      <a:solidFill>
                        <a:srgbClr val="000000"/>
                      </a:solidFill>
                      <a:latin typeface="Times New Roman" charset="0"/>
                      <a:cs typeface="Arial" charset="0"/>
                    </a:rPr>
                    <a:t>JLab@12 </a:t>
                  </a:r>
                  <a:r>
                    <a:rPr lang="en-US" sz="1600" b="1" dirty="0" err="1" smtClean="0">
                      <a:solidFill>
                        <a:srgbClr val="000000"/>
                      </a:solidFill>
                      <a:latin typeface="Times New Roman" charset="0"/>
                      <a:cs typeface="Arial" charset="0"/>
                    </a:rPr>
                    <a:t>GeV</a:t>
                  </a:r>
                  <a:r>
                    <a:rPr lang="en-US" sz="1600" b="1" dirty="0" smtClean="0">
                      <a:solidFill>
                        <a:srgbClr val="000000"/>
                      </a:solidFill>
                      <a:latin typeface="Times New Roman" charset="0"/>
                      <a:cs typeface="Arial" charset="0"/>
                    </a:rPr>
                    <a:t> </a:t>
                  </a:r>
                  <a:r>
                    <a:rPr lang="en-US" sz="1600" b="1" dirty="0">
                      <a:solidFill>
                        <a:srgbClr val="000000"/>
                      </a:solidFill>
                      <a:latin typeface="Times New Roman" charset="0"/>
                      <a:cs typeface="Arial" charset="0"/>
                    </a:rPr>
                    <a:t>has</a:t>
                  </a:r>
                </a:p>
                <a:p>
                  <a:pPr eaLnBrk="1" hangingPunct="1"/>
                  <a:r>
                    <a:rPr lang="en-US" sz="1600" b="1" dirty="0">
                      <a:solidFill>
                        <a:srgbClr val="000000"/>
                      </a:solidFill>
                      <a:latin typeface="Times New Roman" charset="0"/>
                      <a:cs typeface="Arial" charset="0"/>
                    </a:rPr>
                    <a:t>unique capability to</a:t>
                  </a:r>
                </a:p>
                <a:p>
                  <a:pPr eaLnBrk="1" hangingPunct="1"/>
                  <a:r>
                    <a:rPr lang="en-US" sz="1600" b="1" dirty="0">
                      <a:solidFill>
                        <a:srgbClr val="000000"/>
                      </a:solidFill>
                      <a:latin typeface="Times New Roman" charset="0"/>
                      <a:cs typeface="Arial" charset="0"/>
                    </a:rPr>
                    <a:t>define the valence region</a:t>
                  </a:r>
                </a:p>
              </p:txBody>
            </p:sp>
          </p:grpSp>
          <p:sp>
            <p:nvSpPr>
              <p:cNvPr id="13" name="Line 42"/>
              <p:cNvSpPr>
                <a:spLocks noChangeShapeType="1"/>
              </p:cNvSpPr>
              <p:nvPr/>
            </p:nvSpPr>
            <p:spPr bwMode="auto">
              <a:xfrm flipV="1">
                <a:off x="2256" y="2496"/>
                <a:ext cx="288" cy="48"/>
              </a:xfrm>
              <a:prstGeom prst="line">
                <a:avLst/>
              </a:prstGeom>
              <a:grpFill/>
              <a:ln w="28575">
                <a:noFill/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44"/>
              <p:cNvSpPr>
                <a:spLocks noChangeShapeType="1"/>
              </p:cNvSpPr>
              <p:nvPr/>
            </p:nvSpPr>
            <p:spPr bwMode="auto">
              <a:xfrm flipV="1">
                <a:off x="1968" y="1152"/>
                <a:ext cx="576" cy="96"/>
              </a:xfrm>
              <a:prstGeom prst="line">
                <a:avLst/>
              </a:prstGeom>
              <a:grpFill/>
              <a:ln w="28575">
                <a:noFill/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xt Box 46"/>
              <p:cNvSpPr txBox="1">
                <a:spLocks noChangeArrowheads="1"/>
              </p:cNvSpPr>
              <p:nvPr/>
            </p:nvSpPr>
            <p:spPr bwMode="auto">
              <a:xfrm>
                <a:off x="1996" y="1846"/>
                <a:ext cx="735" cy="407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Helicity </a:t>
                </a:r>
              </a:p>
              <a:p>
                <a:pPr algn="r" eaLnBrk="1" hangingPunct="1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conservation</a:t>
                </a:r>
              </a:p>
              <a:p>
                <a:pPr algn="r" eaLnBrk="1" hangingPunct="1"/>
                <a:endPara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Text Box 47"/>
              <p:cNvSpPr txBox="1">
                <a:spLocks noChangeArrowheads="1"/>
              </p:cNvSpPr>
              <p:nvPr/>
            </p:nvSpPr>
            <p:spPr bwMode="auto">
              <a:xfrm>
                <a:off x="1899" y="2496"/>
                <a:ext cx="751" cy="29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Scalar </a:t>
                </a:r>
                <a:r>
                  <a:rPr lang="en-US" sz="1200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diquark</a:t>
                </a:r>
                <a:endPara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 eaLnBrk="1" hangingPunct="1"/>
                <a:endPara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Text Box 48"/>
              <p:cNvSpPr txBox="1">
                <a:spLocks noChangeArrowheads="1"/>
              </p:cNvSpPr>
              <p:nvPr/>
            </p:nvSpPr>
            <p:spPr bwMode="auto">
              <a:xfrm>
                <a:off x="2294" y="1142"/>
                <a:ext cx="376" cy="29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SU(6)</a:t>
                </a:r>
              </a:p>
              <a:p>
                <a:pPr eaLnBrk="1" hangingPunct="1"/>
                <a:endPara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Line 45"/>
              <p:cNvSpPr>
                <a:spLocks noChangeShapeType="1"/>
              </p:cNvSpPr>
              <p:nvPr/>
            </p:nvSpPr>
            <p:spPr bwMode="auto">
              <a:xfrm flipV="1">
                <a:off x="1824" y="1872"/>
                <a:ext cx="772" cy="432"/>
              </a:xfrm>
              <a:prstGeom prst="line">
                <a:avLst/>
              </a:prstGeom>
              <a:grpFill/>
              <a:ln w="28575">
                <a:noFill/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6705620" y="4336494"/>
              <a:ext cx="1870056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+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BONuS</a:t>
              </a:r>
              <a:r>
                <a:rPr lang="en-US" sz="1200" dirty="0" smtClean="0">
                  <a:solidFill>
                    <a:srgbClr val="0000FF"/>
                  </a:solidFill>
                </a:rPr>
                <a:t> 12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GeV</a:t>
              </a:r>
              <a:r>
                <a:rPr lang="en-US" sz="1200" dirty="0" smtClean="0">
                  <a:solidFill>
                    <a:srgbClr val="0000FF"/>
                  </a:solidFill>
                </a:rPr>
                <a:t> Projected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1703880"/>
            <a:ext cx="39370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 Experiments @12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GeV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JLab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3999606" y="2178380"/>
            <a:ext cx="5064760" cy="2075180"/>
            <a:chOff x="48" y="528"/>
            <a:chExt cx="3408" cy="1656"/>
          </a:xfrm>
        </p:grpSpPr>
        <p:pic>
          <p:nvPicPr>
            <p:cNvPr id="39" name="Picture 9" descr="A1d_CLAS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10400"/>
            <a:stretch>
              <a:fillRect/>
            </a:stretch>
          </p:blipFill>
          <p:spPr bwMode="auto">
            <a:xfrm>
              <a:off x="1872" y="528"/>
              <a:ext cx="1584" cy="1656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A1p_CLAS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12675"/>
            <a:stretch>
              <a:fillRect/>
            </a:stretch>
          </p:blipFill>
          <p:spPr bwMode="auto">
            <a:xfrm>
              <a:off x="48" y="531"/>
              <a:ext cx="1680" cy="1629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16"/>
            <p:cNvSpPr>
              <a:spLocks noChangeArrowheads="1"/>
            </p:cNvSpPr>
            <p:nvPr/>
          </p:nvSpPr>
          <p:spPr bwMode="auto">
            <a:xfrm>
              <a:off x="624" y="1584"/>
              <a:ext cx="1053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200" b="0" dirty="0"/>
                <a:t>Inclusive A</a:t>
              </a:r>
              <a:r>
                <a:rPr lang="en-US" sz="1200" b="0" baseline="-25000" dirty="0"/>
                <a:t>1</a:t>
              </a:r>
              <a:endParaRPr lang="en-US" sz="1200" b="0" i="1" dirty="0"/>
            </a:p>
          </p:txBody>
        </p:sp>
        <p:sp>
          <p:nvSpPr>
            <p:cNvPr id="42" name="Text Box 22"/>
            <p:cNvSpPr txBox="1">
              <a:spLocks noChangeArrowheads="1"/>
            </p:cNvSpPr>
            <p:nvPr/>
          </p:nvSpPr>
          <p:spPr bwMode="auto">
            <a:xfrm>
              <a:off x="950" y="60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chemeClr val="accent2"/>
                  </a:solidFill>
                </a:rPr>
                <a:t>p</a:t>
              </a:r>
            </a:p>
          </p:txBody>
        </p:sp>
        <p:sp>
          <p:nvSpPr>
            <p:cNvPr id="43" name="Rectangle 23"/>
            <p:cNvSpPr>
              <a:spLocks noChangeArrowheads="1"/>
            </p:cNvSpPr>
            <p:nvPr/>
          </p:nvSpPr>
          <p:spPr bwMode="auto">
            <a:xfrm>
              <a:off x="2688" y="720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chemeClr val="accent2"/>
                  </a:solidFill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3101" y="-2226"/>
            <a:ext cx="2213078" cy="216777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524" y="0"/>
            <a:ext cx="2257602" cy="216554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49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Ju_Jd.png"/>
          <p:cNvPicPr/>
          <p:nvPr/>
        </p:nvPicPr>
        <p:blipFill>
          <a:blip r:embed="rId2" cstate="print"/>
          <a:srcRect r="40517"/>
          <a:stretch>
            <a:fillRect/>
          </a:stretch>
        </p:blipFill>
        <p:spPr>
          <a:xfrm>
            <a:off x="2895600" y="3315086"/>
            <a:ext cx="3361640" cy="3085714"/>
          </a:xfrm>
          <a:prstGeom prst="rect">
            <a:avLst/>
          </a:prstGeom>
          <a:effectLst>
            <a:outerShdw blurRad="292100" dist="139700" dir="2700000" sx="41000" sy="41000" algn="ctr" rotWithShape="0">
              <a:srgbClr val="000000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8049" y="39469"/>
            <a:ext cx="83407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The Incomplete Nucleon: Spin Puzzle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profile.png"/>
          <p:cNvPicPr>
            <a:picLocks noChangeAspect="1"/>
          </p:cNvPicPr>
          <p:nvPr/>
        </p:nvPicPr>
        <p:blipFill>
          <a:blip r:embed="rId3" cstate="print"/>
          <a:srcRect l="7360" t="50156" r="13115"/>
          <a:stretch>
            <a:fillRect/>
          </a:stretch>
        </p:blipFill>
        <p:spPr>
          <a:xfrm>
            <a:off x="6324600" y="2590800"/>
            <a:ext cx="2783123" cy="1721596"/>
          </a:xfrm>
          <a:prstGeom prst="rect">
            <a:avLst/>
          </a:prstGeom>
        </p:spPr>
      </p:pic>
      <p:pic>
        <p:nvPicPr>
          <p:cNvPr id="4" name="Picture 3" descr="tmd_profile.png"/>
          <p:cNvPicPr>
            <a:picLocks noChangeAspect="1"/>
          </p:cNvPicPr>
          <p:nvPr/>
        </p:nvPicPr>
        <p:blipFill>
          <a:blip r:embed="rId4" cstate="print"/>
          <a:srcRect t="11566" r="4399"/>
          <a:stretch>
            <a:fillRect/>
          </a:stretch>
        </p:blipFill>
        <p:spPr>
          <a:xfrm>
            <a:off x="215693" y="2829415"/>
            <a:ext cx="2722693" cy="1625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4958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projections: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transverse momentum maps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4382869"/>
            <a:ext cx="287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projections: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transverse spatial maps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DeltaQ_v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931302"/>
            <a:ext cx="2071532" cy="1735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8" name="Group 7"/>
          <p:cNvGrpSpPr/>
          <p:nvPr/>
        </p:nvGrpSpPr>
        <p:grpSpPr>
          <a:xfrm>
            <a:off x="2778125" y="1162050"/>
            <a:ext cx="4079875" cy="1123950"/>
            <a:chOff x="4343400" y="838200"/>
            <a:chExt cx="4079875" cy="1123950"/>
          </a:xfrm>
        </p:grpSpPr>
        <p:sp>
          <p:nvSpPr>
            <p:cNvPr id="9" name="Rectangle 53"/>
            <p:cNvSpPr>
              <a:spLocks noChangeArrowheads="1"/>
            </p:cNvSpPr>
            <p:nvPr/>
          </p:nvSpPr>
          <p:spPr bwMode="auto">
            <a:xfrm>
              <a:off x="4343400" y="838200"/>
              <a:ext cx="4079875" cy="11239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>
              <a:off x="5819775" y="1047750"/>
              <a:ext cx="2432050" cy="549275"/>
              <a:chOff x="2611" y="2140"/>
              <a:chExt cx="1474" cy="313"/>
            </a:xfrm>
          </p:grpSpPr>
          <p:sp>
            <p:nvSpPr>
              <p:cNvPr id="20" name="Text Box 55"/>
              <p:cNvSpPr txBox="1">
                <a:spLocks noChangeArrowheads="1"/>
              </p:cNvSpPr>
              <p:nvPr/>
            </p:nvSpPr>
            <p:spPr bwMode="auto">
              <a:xfrm>
                <a:off x="2611" y="2140"/>
                <a:ext cx="390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>
                    <a:latin typeface="Symbol" pitchFamily="18" charset="2"/>
                  </a:rPr>
                  <a:t>DS</a:t>
                </a:r>
              </a:p>
            </p:txBody>
          </p:sp>
          <p:sp>
            <p:nvSpPr>
              <p:cNvPr id="21" name="Text Box 56"/>
              <p:cNvSpPr txBox="1">
                <a:spLocks noChangeArrowheads="1"/>
              </p:cNvSpPr>
              <p:nvPr/>
            </p:nvSpPr>
            <p:spPr bwMode="auto">
              <a:xfrm>
                <a:off x="3214" y="2140"/>
                <a:ext cx="343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i="1"/>
                  <a:t>L</a:t>
                </a:r>
                <a:r>
                  <a:rPr lang="en-GB" sz="3200" b="1" i="1" baseline="-25000"/>
                  <a:t>q</a:t>
                </a:r>
              </a:p>
            </p:txBody>
          </p:sp>
          <p:sp>
            <p:nvSpPr>
              <p:cNvPr id="22" name="Text Box 57"/>
              <p:cNvSpPr txBox="1">
                <a:spLocks noChangeArrowheads="1"/>
              </p:cNvSpPr>
              <p:nvPr/>
            </p:nvSpPr>
            <p:spPr bwMode="auto">
              <a:xfrm>
                <a:off x="3754" y="2140"/>
                <a:ext cx="331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i="1"/>
                  <a:t>J</a:t>
                </a:r>
                <a:r>
                  <a:rPr lang="en-GB" sz="3200" b="1" i="1" baseline="-25000"/>
                  <a:t>g</a:t>
                </a:r>
              </a:p>
            </p:txBody>
          </p:sp>
          <p:sp>
            <p:nvSpPr>
              <p:cNvPr id="23" name="Text Box 58"/>
              <p:cNvSpPr txBox="1">
                <a:spLocks noChangeArrowheads="1"/>
              </p:cNvSpPr>
              <p:nvPr/>
            </p:nvSpPr>
            <p:spPr bwMode="auto">
              <a:xfrm>
                <a:off x="3529" y="2140"/>
                <a:ext cx="246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/>
                  <a:t>+</a:t>
                </a:r>
              </a:p>
            </p:txBody>
          </p:sp>
          <p:sp>
            <p:nvSpPr>
              <p:cNvPr id="24" name="Text Box 59"/>
              <p:cNvSpPr txBox="1">
                <a:spLocks noChangeArrowheads="1"/>
              </p:cNvSpPr>
              <p:nvPr/>
            </p:nvSpPr>
            <p:spPr bwMode="auto">
              <a:xfrm>
                <a:off x="2998" y="2140"/>
                <a:ext cx="246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/>
                  <a:t>+</a:t>
                </a:r>
              </a:p>
            </p:txBody>
          </p:sp>
        </p:grpSp>
        <p:grpSp>
          <p:nvGrpSpPr>
            <p:cNvPr id="11" name="Group 60"/>
            <p:cNvGrpSpPr>
              <a:grpSpLocks/>
            </p:cNvGrpSpPr>
            <p:nvPr/>
          </p:nvGrpSpPr>
          <p:grpSpPr bwMode="auto">
            <a:xfrm>
              <a:off x="4562475" y="941388"/>
              <a:ext cx="312738" cy="819150"/>
              <a:chOff x="2079" y="2689"/>
              <a:chExt cx="189" cy="468"/>
            </a:xfrm>
          </p:grpSpPr>
          <p:sp>
            <p:nvSpPr>
              <p:cNvPr id="17" name="Text Box 61"/>
              <p:cNvSpPr txBox="1">
                <a:spLocks noChangeArrowheads="1"/>
              </p:cNvSpPr>
              <p:nvPr/>
            </p:nvSpPr>
            <p:spPr bwMode="auto">
              <a:xfrm>
                <a:off x="2079" y="2689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1</a:t>
                </a:r>
              </a:p>
            </p:txBody>
          </p:sp>
          <p:sp>
            <p:nvSpPr>
              <p:cNvPr id="18" name="Text Box 62"/>
              <p:cNvSpPr txBox="1">
                <a:spLocks noChangeArrowheads="1"/>
              </p:cNvSpPr>
              <p:nvPr/>
            </p:nvSpPr>
            <p:spPr bwMode="auto">
              <a:xfrm>
                <a:off x="2079" y="2928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2</a:t>
                </a:r>
              </a:p>
            </p:txBody>
          </p:sp>
          <p:sp>
            <p:nvSpPr>
              <p:cNvPr id="19" name="Line 63"/>
              <p:cNvSpPr>
                <a:spLocks noChangeShapeType="1"/>
              </p:cNvSpPr>
              <p:nvPr/>
            </p:nvSpPr>
            <p:spPr bwMode="auto">
              <a:xfrm>
                <a:off x="2114" y="2920"/>
                <a:ext cx="13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64"/>
            <p:cNvSpPr txBox="1">
              <a:spLocks noChangeArrowheads="1"/>
            </p:cNvSpPr>
            <p:nvPr/>
          </p:nvSpPr>
          <p:spPr bwMode="auto">
            <a:xfrm>
              <a:off x="5003800" y="1112838"/>
              <a:ext cx="39211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800" b="1"/>
                <a:t>=</a:t>
              </a:r>
            </a:p>
          </p:txBody>
        </p:sp>
        <p:grpSp>
          <p:nvGrpSpPr>
            <p:cNvPr id="13" name="Group 65"/>
            <p:cNvGrpSpPr>
              <a:grpSpLocks/>
            </p:cNvGrpSpPr>
            <p:nvPr/>
          </p:nvGrpSpPr>
          <p:grpSpPr bwMode="auto">
            <a:xfrm>
              <a:off x="5534025" y="939800"/>
              <a:ext cx="312738" cy="819150"/>
              <a:chOff x="2437" y="2025"/>
              <a:chExt cx="189" cy="468"/>
            </a:xfrm>
          </p:grpSpPr>
          <p:sp>
            <p:nvSpPr>
              <p:cNvPr id="14" name="Text Box 66"/>
              <p:cNvSpPr txBox="1">
                <a:spLocks noChangeArrowheads="1"/>
              </p:cNvSpPr>
              <p:nvPr/>
            </p:nvSpPr>
            <p:spPr bwMode="auto">
              <a:xfrm>
                <a:off x="2437" y="2025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1</a:t>
                </a:r>
              </a:p>
            </p:txBody>
          </p:sp>
          <p:sp>
            <p:nvSpPr>
              <p:cNvPr id="15" name="Text Box 67"/>
              <p:cNvSpPr txBox="1">
                <a:spLocks noChangeArrowheads="1"/>
              </p:cNvSpPr>
              <p:nvPr/>
            </p:nvSpPr>
            <p:spPr bwMode="auto">
              <a:xfrm>
                <a:off x="2437" y="2264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2</a:t>
                </a:r>
              </a:p>
            </p:txBody>
          </p:sp>
          <p:sp>
            <p:nvSpPr>
              <p:cNvPr id="16" name="Line 68"/>
              <p:cNvSpPr>
                <a:spLocks noChangeShapeType="1"/>
              </p:cNvSpPr>
              <p:nvPr/>
            </p:nvSpPr>
            <p:spPr bwMode="auto">
              <a:xfrm>
                <a:off x="2479" y="2264"/>
                <a:ext cx="13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7162882" y="1066800"/>
            <a:ext cx="1688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Symbol" pitchFamily="18" charset="2"/>
                <a:cs typeface="Arial" pitchFamily="34" charset="0"/>
              </a:rPr>
              <a:t> DS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~ 0.25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Symbol" pitchFamily="18" charset="2"/>
                <a:cs typeface="Arial" pitchFamily="34" charset="0"/>
              </a:rPr>
              <a:t> 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G small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400" baseline="-25000" dirty="0" err="1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743200" y="3657600"/>
            <a:ext cx="533400" cy="4572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5943600" y="3657600"/>
            <a:ext cx="457200" cy="4572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048000" y="297180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Access to orbital momentum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143000"/>
            <a:ext cx="7810500" cy="4660900"/>
          </a:xfrm>
        </p:spPr>
        <p:txBody>
          <a:bodyPr/>
          <a:lstStyle/>
          <a:p>
            <a:r>
              <a:rPr lang="en-US" sz="1800" dirty="0" smtClean="0">
                <a:latin typeface="Calibri"/>
                <a:cs typeface="Calibri"/>
              </a:rPr>
              <a:t>Several detectors under construction or proposed – CLAS12, SBS, SOLID to carry out 3D nucleon imaging program</a:t>
            </a:r>
            <a:endParaRPr lang="en-US" sz="1800" dirty="0" smtClean="0">
              <a:solidFill>
                <a:srgbClr val="00C000"/>
              </a:solidFill>
              <a:latin typeface="Calibri"/>
              <a:cs typeface="Calibri"/>
            </a:endParaRPr>
          </a:p>
          <a:p>
            <a:r>
              <a:rPr lang="en-US" sz="1800" dirty="0" smtClean="0">
                <a:latin typeface="Calibri"/>
                <a:cs typeface="Calibri"/>
              </a:rPr>
              <a:t>Jlab12 has a well defined and broad experimental program to measure DVCS in the full phase space available at 12 GeV: Q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 &lt; 9GeV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, 0.5&lt;</a:t>
            </a:r>
            <a:r>
              <a:rPr lang="en-US" sz="1800" dirty="0" err="1" smtClean="0">
                <a:latin typeface="Calibri"/>
                <a:cs typeface="Calibri"/>
              </a:rPr>
              <a:t>x</a:t>
            </a:r>
            <a:r>
              <a:rPr lang="en-US" sz="1800" baseline="-25000" dirty="0" err="1" smtClean="0">
                <a:latin typeface="Calibri"/>
                <a:cs typeface="Calibri"/>
              </a:rPr>
              <a:t>B</a:t>
            </a:r>
            <a:r>
              <a:rPr lang="en-US" sz="1800" dirty="0" smtClean="0">
                <a:latin typeface="Calibri"/>
                <a:cs typeface="Calibri"/>
              </a:rPr>
              <a:t>&lt; 0.7,  -</a:t>
            </a:r>
            <a:r>
              <a:rPr lang="en-US" sz="1800" dirty="0" err="1" smtClean="0">
                <a:latin typeface="Calibri"/>
                <a:cs typeface="Calibri"/>
              </a:rPr>
              <a:t>t</a:t>
            </a:r>
            <a:r>
              <a:rPr lang="en-US" sz="1800" dirty="0" smtClean="0">
                <a:latin typeface="Calibri"/>
                <a:cs typeface="Calibri"/>
              </a:rPr>
              <a:t> &lt; 2.5GeV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. </a:t>
            </a:r>
          </a:p>
          <a:p>
            <a:r>
              <a:rPr lang="en-US" sz="1800" dirty="0" smtClean="0">
                <a:latin typeface="Calibri"/>
                <a:cs typeface="Calibri"/>
              </a:rPr>
              <a:t>CLAS12 is the major detector system to measure DVCS cross section and target polarization observables</a:t>
            </a:r>
          </a:p>
          <a:p>
            <a:r>
              <a:rPr lang="en-US" sz="1800" dirty="0" smtClean="0">
                <a:latin typeface="Calibri"/>
                <a:cs typeface="Calibri"/>
              </a:rPr>
              <a:t>High statistics data are expected from Hall A for DVCS cross sections in reduced kinematics</a:t>
            </a:r>
          </a:p>
          <a:p>
            <a:pPr>
              <a:buClr>
                <a:srgbClr val="FF0000"/>
              </a:buClr>
            </a:pPr>
            <a:r>
              <a:rPr lang="en-US" sz="1800" dirty="0" smtClean="0">
                <a:latin typeface="Calibri"/>
                <a:cs typeface="Calibri"/>
              </a:rPr>
              <a:t>JLab12 has a broad program defined to measure </a:t>
            </a:r>
            <a:r>
              <a:rPr lang="en-US" sz="1800" dirty="0" err="1" smtClean="0">
                <a:latin typeface="Calibri"/>
                <a:cs typeface="Calibri"/>
              </a:rPr>
              <a:t>TMDs</a:t>
            </a:r>
            <a:r>
              <a:rPr lang="en-US" sz="1800" dirty="0" smtClean="0">
                <a:latin typeface="Calibri"/>
                <a:cs typeface="Calibri"/>
              </a:rPr>
              <a:t> in 4D phase space Q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, </a:t>
            </a:r>
            <a:r>
              <a:rPr lang="en-US" sz="1800" dirty="0" err="1" smtClean="0">
                <a:latin typeface="Calibri"/>
                <a:cs typeface="Calibri"/>
              </a:rPr>
              <a:t>x</a:t>
            </a:r>
            <a:r>
              <a:rPr lang="en-US" sz="1800" baseline="-25000" dirty="0" err="1" smtClean="0">
                <a:latin typeface="Calibri"/>
                <a:cs typeface="Calibri"/>
              </a:rPr>
              <a:t>B</a:t>
            </a:r>
            <a:r>
              <a:rPr lang="en-US" sz="1800" dirty="0" smtClean="0">
                <a:latin typeface="Calibri"/>
                <a:cs typeface="Calibri"/>
              </a:rPr>
              <a:t>, </a:t>
            </a:r>
            <a:r>
              <a:rPr lang="en-US" sz="1800" dirty="0" err="1" smtClean="0">
                <a:latin typeface="Calibri"/>
                <a:cs typeface="Calibri"/>
              </a:rPr>
              <a:t>z</a:t>
            </a:r>
            <a:r>
              <a:rPr lang="en-US" sz="1800" dirty="0" smtClean="0">
                <a:latin typeface="Calibri"/>
                <a:cs typeface="Calibri"/>
              </a:rPr>
              <a:t>, P</a:t>
            </a:r>
            <a:r>
              <a:rPr lang="en-US" sz="1800" baseline="-25000" dirty="0" smtClean="0">
                <a:latin typeface="Calibri"/>
                <a:cs typeface="Calibri"/>
              </a:rPr>
              <a:t>T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en-US" sz="1800" dirty="0" smtClean="0">
                <a:latin typeface="Calibri"/>
                <a:cs typeface="Calibri"/>
              </a:rPr>
              <a:t>Use of full acceptance detectors with excellent </a:t>
            </a:r>
            <a:r>
              <a:rPr lang="en-US" sz="1800" dirty="0" err="1" smtClean="0">
                <a:latin typeface="Calibri"/>
                <a:cs typeface="Calibri"/>
              </a:rPr>
              <a:t>Kaon</a:t>
            </a:r>
            <a:r>
              <a:rPr lang="en-US" sz="1800" dirty="0" smtClean="0">
                <a:latin typeface="Calibri"/>
                <a:cs typeface="Calibri"/>
              </a:rPr>
              <a:t> identification essential for complete program</a:t>
            </a:r>
          </a:p>
          <a:p>
            <a:pPr>
              <a:buClr>
                <a:srgbClr val="FF0000"/>
              </a:buClr>
            </a:pPr>
            <a:r>
              <a:rPr lang="en-US" sz="1800" dirty="0" smtClean="0">
                <a:latin typeface="Calibri"/>
                <a:cs typeface="Calibri"/>
              </a:rPr>
              <a:t>Use of polarized proton (NH</a:t>
            </a:r>
            <a:r>
              <a:rPr lang="en-US" sz="1800" baseline="-25000" dirty="0" smtClean="0">
                <a:latin typeface="Calibri"/>
                <a:cs typeface="Calibri"/>
              </a:rPr>
              <a:t>3</a:t>
            </a:r>
            <a:r>
              <a:rPr lang="en-US" sz="1800" dirty="0" smtClean="0">
                <a:latin typeface="Calibri"/>
                <a:cs typeface="Calibri"/>
              </a:rPr>
              <a:t>)  and neutron (ND</a:t>
            </a:r>
            <a:r>
              <a:rPr lang="en-US" sz="1800" baseline="-25000" dirty="0" smtClean="0">
                <a:latin typeface="Calibri"/>
                <a:cs typeface="Calibri"/>
              </a:rPr>
              <a:t>3</a:t>
            </a:r>
            <a:r>
              <a:rPr lang="en-US" sz="1800" dirty="0" smtClean="0">
                <a:latin typeface="Calibri"/>
                <a:cs typeface="Calibri"/>
              </a:rPr>
              <a:t>, </a:t>
            </a:r>
            <a:r>
              <a:rPr lang="en-US" sz="1800" baseline="30000" dirty="0" smtClean="0">
                <a:latin typeface="Calibri"/>
                <a:cs typeface="Calibri"/>
              </a:rPr>
              <a:t>3</a:t>
            </a:r>
            <a:r>
              <a:rPr lang="en-US" sz="1800" dirty="0" smtClean="0">
                <a:latin typeface="Calibri"/>
                <a:cs typeface="Calibri"/>
              </a:rPr>
              <a:t>He)  targets with longitudinal and transverse polarization are available for complete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CLAS12</a:t>
            </a:r>
            <a:r>
              <a:rPr lang="en-US" dirty="0" smtClean="0">
                <a:latin typeface="Calibri"/>
                <a:cs typeface="Calibri"/>
              </a:rPr>
              <a:t> DVCS/BH Beam asymmetries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LU</a:t>
            </a:r>
            <a:r>
              <a:rPr lang="en-US" dirty="0" smtClean="0">
                <a:latin typeface="Calibri"/>
                <a:cs typeface="Calibri"/>
              </a:rPr>
              <a:t> neutrons 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7411" r="45000" b="28399"/>
          <a:stretch>
            <a:fillRect/>
          </a:stretch>
        </p:blipFill>
        <p:spPr>
          <a:xfrm>
            <a:off x="5241895" y="1727200"/>
            <a:ext cx="3902105" cy="3932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4200" y="903197"/>
            <a:ext cx="13589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Calibri"/>
                <a:cs typeface="Calibri"/>
              </a:rPr>
              <a:t>t</a:t>
            </a:r>
            <a:r>
              <a:rPr lang="en-US" sz="1600" dirty="0" smtClean="0">
                <a:latin typeface="Calibri"/>
                <a:cs typeface="Calibri"/>
              </a:rPr>
              <a:t>=-0.35GeV</a:t>
            </a:r>
            <a:r>
              <a:rPr lang="en-US" sz="1600" baseline="30000" dirty="0" smtClean="0">
                <a:latin typeface="Calibri"/>
                <a:cs typeface="Calibri"/>
              </a:rPr>
              <a:t>2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</a:p>
          <a:p>
            <a:r>
              <a:rPr lang="en-US" sz="1600" dirty="0" smtClean="0">
                <a:latin typeface="Calibri"/>
                <a:cs typeface="Calibri"/>
              </a:rPr>
              <a:t>Q</a:t>
            </a:r>
            <a:r>
              <a:rPr lang="en-US" sz="1600" baseline="30000" dirty="0" smtClean="0">
                <a:latin typeface="Calibri"/>
                <a:cs typeface="Calibri"/>
              </a:rPr>
              <a:t>2</a:t>
            </a:r>
            <a:r>
              <a:rPr lang="en-US" sz="1600" dirty="0" smtClean="0">
                <a:latin typeface="Calibri"/>
                <a:cs typeface="Calibri"/>
              </a:rPr>
              <a:t>=2.75GeV</a:t>
            </a:r>
            <a:r>
              <a:rPr lang="en-US" sz="1600" baseline="30000" dirty="0" smtClean="0">
                <a:latin typeface="Calibri"/>
                <a:cs typeface="Calibri"/>
              </a:rPr>
              <a:t>2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  <a:r>
              <a:rPr lang="en-US" sz="1600" dirty="0" err="1" smtClean="0">
                <a:latin typeface="Calibri"/>
                <a:cs typeface="Calibri"/>
              </a:rPr>
              <a:t>x</a:t>
            </a:r>
            <a:r>
              <a:rPr lang="en-US" sz="1600" baseline="-25000" dirty="0" err="1" smtClean="0">
                <a:latin typeface="Calibri"/>
                <a:cs typeface="Calibri"/>
              </a:rPr>
              <a:t>B</a:t>
            </a:r>
            <a:r>
              <a:rPr lang="en-US" sz="1600" dirty="0" smtClean="0">
                <a:latin typeface="Calibri"/>
                <a:cs typeface="Calibri"/>
              </a:rPr>
              <a:t>=0.225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874000" y="1651000"/>
            <a:ext cx="2190750" cy="8699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3147" y="5537199"/>
            <a:ext cx="6752653" cy="369332"/>
          </a:xfrm>
          <a:prstGeom prst="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baseline="-25000" dirty="0" smtClean="0">
                <a:solidFill>
                  <a:srgbClr val="FF0000"/>
                </a:solidFill>
              </a:rPr>
              <a:t>LU</a:t>
            </a:r>
            <a:r>
              <a:rPr lang="en-US" dirty="0" smtClean="0"/>
              <a:t> is highly sensitive to </a:t>
            </a:r>
            <a:r>
              <a:rPr lang="en-US" dirty="0" err="1" smtClean="0"/>
              <a:t>d</a:t>
            </a:r>
            <a:r>
              <a:rPr lang="en-US" dirty="0" smtClean="0"/>
              <a:t>-quark </a:t>
            </a:r>
            <a:r>
              <a:rPr lang="en-US" dirty="0" err="1" smtClean="0"/>
              <a:t>helicity</a:t>
            </a:r>
            <a:r>
              <a:rPr lang="en-US" dirty="0" smtClean="0"/>
              <a:t> content of the neutron.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745688" y="182081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UL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283849" y="903197"/>
            <a:ext cx="101922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E12-11-003</a:t>
            </a:r>
            <a:endParaRPr lang="en-US" sz="1400" dirty="0"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3700"/>
            <a:ext cx="4921637" cy="3814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8198" y="1080869"/>
            <a:ext cx="1808208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Total of 588 bins in </a:t>
            </a:r>
            <a:r>
              <a:rPr lang="en-US" dirty="0" err="1" smtClean="0"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, Q</a:t>
            </a:r>
            <a:r>
              <a:rPr lang="en-US" baseline="30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x</a:t>
            </a:r>
            <a:r>
              <a:rPr lang="en-US" baseline="-25000" dirty="0" err="1" smtClean="0">
                <a:latin typeface="Calibri"/>
                <a:cs typeface="Calibri"/>
              </a:rPr>
              <a:t>B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φ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227" y="1210974"/>
            <a:ext cx="1030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S. </a:t>
            </a:r>
            <a:r>
              <a:rPr lang="en-US" sz="1600" dirty="0" err="1" smtClean="0">
                <a:latin typeface="Calibri"/>
                <a:cs typeface="Calibri"/>
              </a:rPr>
              <a:t>Niccolai</a:t>
            </a:r>
            <a:endParaRPr lang="en-US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34"/>
          <p:cNvGrpSpPr>
            <a:grpSpLocks/>
          </p:cNvGrpSpPr>
          <p:nvPr/>
        </p:nvGrpSpPr>
        <p:grpSpPr bwMode="auto">
          <a:xfrm>
            <a:off x="4901136" y="800787"/>
            <a:ext cx="4098925" cy="2130941"/>
            <a:chOff x="-76200" y="1021017"/>
            <a:chExt cx="4703311" cy="2407983"/>
          </a:xfrm>
        </p:grpSpPr>
        <p:grpSp>
          <p:nvGrpSpPr>
            <p:cNvPr id="42" name="Group 8"/>
            <p:cNvGrpSpPr>
              <a:grpSpLocks/>
            </p:cNvGrpSpPr>
            <p:nvPr/>
          </p:nvGrpSpPr>
          <p:grpSpPr bwMode="auto">
            <a:xfrm>
              <a:off x="304800" y="1066800"/>
              <a:ext cx="4322311" cy="2362200"/>
              <a:chOff x="431" y="2160"/>
              <a:chExt cx="1975" cy="1097"/>
            </a:xfrm>
          </p:grpSpPr>
          <p:pic>
            <p:nvPicPr>
              <p:cNvPr id="45" name="Picture 9" descr="gamma1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31" y="2160"/>
                <a:ext cx="1452" cy="1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6" name="Group 10"/>
              <p:cNvGrpSpPr>
                <a:grpSpLocks/>
              </p:cNvGrpSpPr>
              <p:nvPr/>
            </p:nvGrpSpPr>
            <p:grpSpPr bwMode="auto">
              <a:xfrm>
                <a:off x="1383" y="2387"/>
                <a:ext cx="1023" cy="444"/>
                <a:chOff x="1791" y="2805"/>
                <a:chExt cx="1023" cy="444"/>
              </a:xfrm>
            </p:grpSpPr>
            <p:grpSp>
              <p:nvGrpSpPr>
                <p:cNvPr id="47" name="Group 11"/>
                <p:cNvGrpSpPr>
                  <a:grpSpLocks/>
                </p:cNvGrpSpPr>
                <p:nvPr/>
              </p:nvGrpSpPr>
              <p:grpSpPr bwMode="auto">
                <a:xfrm>
                  <a:off x="1791" y="2931"/>
                  <a:ext cx="681" cy="318"/>
                  <a:chOff x="1791" y="2976"/>
                  <a:chExt cx="681" cy="318"/>
                </a:xfrm>
              </p:grpSpPr>
              <p:sp>
                <p:nvSpPr>
                  <p:cNvPr id="51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91" y="2976"/>
                    <a:ext cx="681" cy="273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91" y="3021"/>
                    <a:ext cx="681" cy="273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8" name="Group 14"/>
                <p:cNvGrpSpPr>
                  <a:grpSpLocks/>
                </p:cNvGrpSpPr>
                <p:nvPr/>
              </p:nvGrpSpPr>
              <p:grpSpPr bwMode="auto">
                <a:xfrm>
                  <a:off x="2427" y="2805"/>
                  <a:ext cx="387" cy="262"/>
                  <a:chOff x="2518" y="2795"/>
                  <a:chExt cx="387" cy="262"/>
                </a:xfrm>
              </p:grpSpPr>
              <p:sp>
                <p:nvSpPr>
                  <p:cNvPr id="4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2795"/>
                    <a:ext cx="290" cy="2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folHlink">
                          <a:alpha val="63000"/>
                        </a:schemeClr>
                      </a:gs>
                      <a:gs pos="50000">
                        <a:schemeClr val="folHlink">
                          <a:gamma/>
                          <a:tint val="22353"/>
                          <a:invGamma/>
                        </a:schemeClr>
                      </a:gs>
                      <a:gs pos="100000">
                        <a:schemeClr val="folHlink">
                          <a:alpha val="63000"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0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32" y="2816"/>
                    <a:ext cx="373" cy="1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/>
                    <a:r>
                      <a:rPr lang="en-US" b="1">
                        <a:solidFill>
                          <a:srgbClr val="006600"/>
                        </a:solidFill>
                        <a:latin typeface="Symbol" charset="2"/>
                      </a:rPr>
                      <a:t>p</a:t>
                    </a:r>
                    <a:r>
                      <a:rPr lang="en-US" sz="1600" b="1">
                        <a:solidFill>
                          <a:srgbClr val="006600"/>
                        </a:solidFill>
                      </a:rPr>
                      <a:t>,K</a:t>
                    </a:r>
                    <a:endParaRPr lang="it-IT" sz="1600" b="1">
                      <a:solidFill>
                        <a:srgbClr val="006600"/>
                      </a:solidFill>
                    </a:endParaRPr>
                  </a:p>
                </p:txBody>
              </p:sp>
            </p:grpSp>
          </p:grpSp>
        </p:grpSp>
        <p:sp>
          <p:nvSpPr>
            <p:cNvPr id="43" name="TextBox 27"/>
            <p:cNvSpPr txBox="1">
              <a:spLocks noChangeArrowheads="1"/>
            </p:cNvSpPr>
            <p:nvPr/>
          </p:nvSpPr>
          <p:spPr bwMode="auto">
            <a:xfrm>
              <a:off x="-76200" y="1828800"/>
              <a:ext cx="381000" cy="417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err="1"/>
                <a:t>e</a:t>
              </a:r>
              <a:endParaRPr lang="en-US" dirty="0"/>
            </a:p>
          </p:txBody>
        </p:sp>
        <p:sp>
          <p:nvSpPr>
            <p:cNvPr id="44" name="TextBox 28"/>
            <p:cNvSpPr txBox="1">
              <a:spLocks noChangeArrowheads="1"/>
            </p:cNvSpPr>
            <p:nvPr/>
          </p:nvSpPr>
          <p:spPr bwMode="auto">
            <a:xfrm>
              <a:off x="2747564" y="1021017"/>
              <a:ext cx="533400" cy="417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err="1"/>
                <a:t>e</a:t>
              </a:r>
              <a:r>
                <a:rPr lang="en-US" dirty="0"/>
                <a:t>’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z="3600" dirty="0" smtClean="0">
                <a:latin typeface="Calibri"/>
                <a:cs typeface="Calibri"/>
              </a:rPr>
              <a:t>SIDIS and Transverse Momentum Distribution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561" y="807435"/>
            <a:ext cx="384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 cross section in leading twist: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8646" t="34278" r="17776" b="43063"/>
          <a:stretch>
            <a:fillRect/>
          </a:stretch>
        </p:blipFill>
        <p:spPr>
          <a:xfrm>
            <a:off x="309045" y="1195520"/>
            <a:ext cx="5630333" cy="2587978"/>
          </a:xfrm>
          <a:prstGeom prst="rect">
            <a:avLst/>
          </a:prstGeom>
          <a:ln>
            <a:noFill/>
          </a:ln>
        </p:spPr>
      </p:pic>
      <p:grpSp>
        <p:nvGrpSpPr>
          <p:cNvPr id="31" name="Group 30"/>
          <p:cNvGrpSpPr/>
          <p:nvPr/>
        </p:nvGrpSpPr>
        <p:grpSpPr>
          <a:xfrm>
            <a:off x="855147" y="2191586"/>
            <a:ext cx="4394197" cy="1420285"/>
            <a:chOff x="817036" y="2689373"/>
            <a:chExt cx="4394197" cy="1420285"/>
          </a:xfrm>
        </p:grpSpPr>
        <p:cxnSp>
          <p:nvCxnSpPr>
            <p:cNvPr id="7" name="Straight Connector 6"/>
            <p:cNvCxnSpPr/>
            <p:nvPr/>
          </p:nvCxnSpPr>
          <p:spPr bwMode="auto">
            <a:xfrm flipV="1">
              <a:off x="817036" y="2689373"/>
              <a:ext cx="330200" cy="3176"/>
            </a:xfrm>
            <a:prstGeom prst="line">
              <a:avLst/>
            </a:prstGeom>
            <a:noFill/>
            <a:ln w="9525" cap="flat" cmpd="sng" algn="ctr">
              <a:solidFill>
                <a:srgbClr val="00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146303" y="2689373"/>
              <a:ext cx="237066" cy="1588"/>
            </a:xfrm>
            <a:prstGeom prst="line">
              <a:avLst/>
            </a:prstGeom>
            <a:noFill/>
            <a:ln w="9525" cap="flat" cmpd="sng" algn="ctr">
              <a:solidFill>
                <a:srgbClr val="00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682552" y="3618592"/>
              <a:ext cx="474133" cy="1588"/>
            </a:xfrm>
            <a:prstGeom prst="line">
              <a:avLst/>
            </a:prstGeom>
            <a:noFill/>
            <a:ln w="9525" cap="flat" cmpd="sng" algn="ctr">
              <a:solidFill>
                <a:srgbClr val="00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870646" y="2689373"/>
              <a:ext cx="349985" cy="4764"/>
            </a:xfrm>
            <a:prstGeom prst="line">
              <a:avLst/>
            </a:prstGeom>
            <a:noFill/>
            <a:ln w="9525" cap="flat" cmpd="sng" algn="ctr">
              <a:solidFill>
                <a:srgbClr val="00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2036232" y="3151336"/>
              <a:ext cx="237066" cy="1588"/>
            </a:xfrm>
            <a:prstGeom prst="line">
              <a:avLst/>
            </a:prstGeom>
            <a:noFill/>
            <a:ln w="9525" cap="flat" cmpd="sng" algn="ctr">
              <a:solidFill>
                <a:srgbClr val="00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207487" y="4108070"/>
              <a:ext cx="293482" cy="1588"/>
            </a:xfrm>
            <a:prstGeom prst="line">
              <a:avLst/>
            </a:prstGeom>
            <a:noFill/>
            <a:ln w="9525" cap="flat" cmpd="sng" algn="ctr">
              <a:solidFill>
                <a:srgbClr val="00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938382" y="3185204"/>
              <a:ext cx="349985" cy="1588"/>
            </a:xfrm>
            <a:prstGeom prst="line">
              <a:avLst/>
            </a:prstGeom>
            <a:noFill/>
            <a:ln w="9525" cap="flat" cmpd="sng" algn="ctr">
              <a:solidFill>
                <a:srgbClr val="00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4886648" y="3618592"/>
              <a:ext cx="324585" cy="1588"/>
            </a:xfrm>
            <a:prstGeom prst="line">
              <a:avLst/>
            </a:prstGeom>
            <a:noFill/>
            <a:ln w="9525" cap="flat" cmpd="sng" algn="ctr">
              <a:solidFill>
                <a:srgbClr val="00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21381" t="40294" r="20119" b="31439"/>
          <a:stretch>
            <a:fillRect/>
          </a:stretch>
        </p:blipFill>
        <p:spPr>
          <a:xfrm>
            <a:off x="5695435" y="3188541"/>
            <a:ext cx="3621087" cy="227959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39817" y="1879958"/>
            <a:ext cx="2238045" cy="1747259"/>
            <a:chOff x="901706" y="3914608"/>
            <a:chExt cx="2238045" cy="1747259"/>
          </a:xfrm>
        </p:grpSpPr>
        <p:sp>
          <p:nvSpPr>
            <p:cNvPr id="26" name="Oval 25"/>
            <p:cNvSpPr/>
            <p:nvPr/>
          </p:nvSpPr>
          <p:spPr bwMode="auto">
            <a:xfrm>
              <a:off x="2802466" y="3914608"/>
              <a:ext cx="337285" cy="327173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901706" y="4380293"/>
              <a:ext cx="337285" cy="327173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2482115" y="4385714"/>
              <a:ext cx="337285" cy="327173"/>
            </a:xfrm>
            <a:prstGeom prst="ellipse">
              <a:avLst/>
            </a:prstGeom>
            <a:noFill/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967917" y="5334694"/>
              <a:ext cx="337285" cy="327173"/>
            </a:xfrm>
            <a:prstGeom prst="ellipse">
              <a:avLst/>
            </a:prstGeom>
            <a:noFill/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52047" y="3956647"/>
            <a:ext cx="428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The 8 </a:t>
            </a:r>
            <a:r>
              <a:rPr lang="en-US" sz="1400" dirty="0" smtClean="0">
                <a:solidFill>
                  <a:srgbClr val="00C000"/>
                </a:solidFill>
                <a:latin typeface="Calibri"/>
                <a:cs typeface="Calibri"/>
              </a:rPr>
              <a:t>structure functions </a:t>
            </a:r>
            <a:r>
              <a:rPr lang="en-US" sz="1400" dirty="0" smtClean="0">
                <a:latin typeface="Calibri"/>
                <a:cs typeface="Calibri"/>
              </a:rPr>
              <a:t>factorize into TMD </a:t>
            </a:r>
            <a:r>
              <a:rPr lang="en-US" sz="1400" dirty="0" err="1" smtClean="0">
                <a:latin typeface="Calibri"/>
                <a:cs typeface="Calibri"/>
              </a:rPr>
              <a:t>parton</a:t>
            </a:r>
            <a:r>
              <a:rPr lang="en-US" sz="1400" dirty="0" smtClean="0">
                <a:latin typeface="Calibri"/>
                <a:cs typeface="Calibri"/>
              </a:rPr>
              <a:t> distributions,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fragmentation functions</a:t>
            </a:r>
            <a:r>
              <a:rPr lang="en-US" sz="1400" dirty="0" smtClean="0">
                <a:latin typeface="Calibri"/>
                <a:cs typeface="Calibri"/>
              </a:rPr>
              <a:t>, and </a:t>
            </a:r>
            <a:r>
              <a:rPr lang="en-US" sz="1400" dirty="0" smtClean="0">
                <a:solidFill>
                  <a:srgbClr val="0000FF"/>
                </a:solidFill>
                <a:latin typeface="Calibri"/>
                <a:cs typeface="Calibri"/>
              </a:rPr>
              <a:t>hard parts</a:t>
            </a:r>
            <a:r>
              <a:rPr lang="en-US" sz="1400" dirty="0" smtClean="0">
                <a:latin typeface="Calibri"/>
                <a:cs typeface="Calibri"/>
              </a:rPr>
              <a:t>:</a:t>
            </a:r>
            <a:endParaRPr lang="en-US" sz="1400" dirty="0">
              <a:latin typeface="Calibri"/>
              <a:cs typeface="Calibri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93081" y="4572000"/>
            <a:ext cx="5462635" cy="939800"/>
            <a:chOff x="393081" y="4572000"/>
            <a:chExt cx="5462635" cy="9398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rcRect l="34533" t="7728" r="30060" b="84404"/>
            <a:stretch>
              <a:fillRect/>
            </a:stretch>
          </p:blipFill>
          <p:spPr>
            <a:xfrm>
              <a:off x="393081" y="4572000"/>
              <a:ext cx="3279192" cy="93980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781752" y="4572000"/>
              <a:ext cx="20739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/>
                  <a:cs typeface="Calibri"/>
                </a:rPr>
                <a:t>Integrals over transverse momentum of initial and scattered </a:t>
              </a:r>
              <a:r>
                <a:rPr lang="en-US" sz="1400" dirty="0" err="1" smtClean="0">
                  <a:latin typeface="Calibri"/>
                  <a:cs typeface="Calibri"/>
                </a:rPr>
                <a:t>parton</a:t>
              </a:r>
              <a:r>
                <a:rPr lang="en-US" sz="1400" dirty="0" smtClean="0">
                  <a:latin typeface="Calibri"/>
                  <a:cs typeface="Calibri"/>
                </a:rPr>
                <a:t> 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19961" y="5644747"/>
            <a:ext cx="8922439" cy="523220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A full program to extract L.T. </a:t>
            </a:r>
            <a:r>
              <a:rPr lang="en-US" sz="1400" dirty="0" err="1" smtClean="0">
                <a:latin typeface="Calibri"/>
                <a:cs typeface="Calibri"/>
              </a:rPr>
              <a:t>TMDs</a:t>
            </a:r>
            <a:r>
              <a:rPr lang="en-US" sz="1400" dirty="0" smtClean="0">
                <a:latin typeface="Calibri"/>
                <a:cs typeface="Calibri"/>
              </a:rPr>
              <a:t> from measurements requires separation of the structure function using polarization, and coverage of a large range in </a:t>
            </a:r>
            <a:r>
              <a:rPr lang="en-US" sz="1400" dirty="0" err="1" smtClean="0">
                <a:latin typeface="Calibri"/>
                <a:cs typeface="Calibri"/>
              </a:rPr>
              <a:t>x</a:t>
            </a:r>
            <a:r>
              <a:rPr lang="en-US" sz="1400" dirty="0" smtClean="0">
                <a:latin typeface="Calibri"/>
                <a:cs typeface="Calibri"/>
              </a:rPr>
              <a:t>, </a:t>
            </a:r>
            <a:r>
              <a:rPr lang="en-US" sz="1400" dirty="0" err="1" smtClean="0">
                <a:latin typeface="Calibri"/>
                <a:cs typeface="Calibri"/>
              </a:rPr>
              <a:t>z</a:t>
            </a:r>
            <a:r>
              <a:rPr lang="en-US" sz="1400" dirty="0" smtClean="0">
                <a:latin typeface="Calibri"/>
                <a:cs typeface="Calibri"/>
              </a:rPr>
              <a:t>, P</a:t>
            </a:r>
            <a:r>
              <a:rPr lang="en-US" sz="1400" baseline="-25000" dirty="0" smtClean="0">
                <a:latin typeface="Calibri"/>
                <a:cs typeface="Calibri"/>
              </a:rPr>
              <a:t>T</a:t>
            </a:r>
            <a:r>
              <a:rPr lang="en-US" sz="1400" dirty="0" smtClean="0">
                <a:latin typeface="Calibri"/>
                <a:cs typeface="Calibri"/>
              </a:rPr>
              <a:t>  along with sensitivity to Q</a:t>
            </a:r>
            <a:r>
              <a:rPr lang="en-US" sz="1400" baseline="30000" dirty="0" smtClean="0">
                <a:latin typeface="Calibri"/>
                <a:cs typeface="Calibri"/>
              </a:rPr>
              <a:t>2</a:t>
            </a:r>
            <a:r>
              <a:rPr lang="en-US" sz="1400" dirty="0" smtClean="0">
                <a:latin typeface="Calibri"/>
                <a:cs typeface="Calibri"/>
              </a:rPr>
              <a:t>, and the flavor separation in </a:t>
            </a:r>
            <a:r>
              <a:rPr lang="en-US" sz="1400" dirty="0" err="1" smtClean="0">
                <a:latin typeface="Calibri"/>
                <a:cs typeface="Calibri"/>
              </a:rPr>
              <a:t>u</a:t>
            </a:r>
            <a:r>
              <a:rPr lang="en-US" sz="1400" dirty="0" smtClean="0">
                <a:latin typeface="Calibri"/>
                <a:cs typeface="Calibri"/>
              </a:rPr>
              <a:t>, </a:t>
            </a:r>
            <a:r>
              <a:rPr lang="en-US" sz="1400" dirty="0" err="1" smtClean="0">
                <a:latin typeface="Calibri"/>
                <a:cs typeface="Calibri"/>
              </a:rPr>
              <a:t>d</a:t>
            </a:r>
            <a:r>
              <a:rPr lang="en-US" sz="1400" dirty="0" smtClean="0">
                <a:latin typeface="Calibri"/>
                <a:cs typeface="Calibri"/>
              </a:rPr>
              <a:t>, </a:t>
            </a:r>
            <a:r>
              <a:rPr lang="en-US" sz="1400" dirty="0" err="1" smtClean="0">
                <a:latin typeface="Calibri"/>
                <a:cs typeface="Calibri"/>
              </a:rPr>
              <a:t>s</a:t>
            </a:r>
            <a:r>
              <a:rPr lang="en-US" sz="1400" dirty="0" smtClean="0">
                <a:latin typeface="Calibri"/>
                <a:cs typeface="Calibri"/>
              </a:rPr>
              <a:t> quarks. </a:t>
            </a:r>
            <a:endParaRPr lang="en-US" sz="1400" dirty="0">
              <a:latin typeface="Calibri"/>
              <a:cs typeface="Calibri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006028" y="4556070"/>
            <a:ext cx="2600834" cy="912065"/>
            <a:chOff x="1006028" y="4556070"/>
            <a:chExt cx="2600834" cy="912065"/>
          </a:xfrm>
        </p:grpSpPr>
        <p:sp>
          <p:nvSpPr>
            <p:cNvPr id="54" name="Rectangle 53"/>
            <p:cNvSpPr/>
            <p:nvPr/>
          </p:nvSpPr>
          <p:spPr bwMode="auto">
            <a:xfrm>
              <a:off x="1006028" y="4572000"/>
              <a:ext cx="856637" cy="896135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1921932" y="4572000"/>
              <a:ext cx="824132" cy="896135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2782730" y="4556070"/>
              <a:ext cx="824132" cy="896135"/>
            </a:xfrm>
            <a:prstGeom prst="rect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 bwMode="auto">
          <a:xfrm>
            <a:off x="0" y="1349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b="1" dirty="0">
                <a:solidFill>
                  <a:srgbClr val="0033CC"/>
                </a:solidFill>
              </a:rPr>
              <a:t>Diffraction and Imaging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3962400"/>
            <a:ext cx="4572000" cy="3611563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Q = k – k’</a:t>
            </a:r>
          </a:p>
          <a:p>
            <a:pPr>
              <a:buFontTx/>
              <a:buNone/>
            </a:pPr>
            <a:r>
              <a:rPr lang="en-US" sz="2000"/>
              <a:t>  The interface pattern is given by</a:t>
            </a:r>
          </a:p>
          <a:p>
            <a:pPr>
              <a:buFontTx/>
              <a:buNone/>
            </a:pPr>
            <a:r>
              <a:rPr lang="en-US" sz="2000"/>
              <a:t>   superposition of spherical wavelets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5691" y="774700"/>
            <a:ext cx="3363984" cy="55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3017838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381000" y="1066800"/>
            <a:ext cx="3581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u="sng" dirty="0"/>
              <a:t>Huygens-</a:t>
            </a:r>
            <a:r>
              <a:rPr lang="en-US" sz="1600" u="sng" dirty="0" err="1"/>
              <a:t>Kichhol</a:t>
            </a:r>
            <a:r>
              <a:rPr lang="en-US" sz="1600" u="sng" dirty="0"/>
              <a:t>-Fresnel principle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rcRect l="39317" t="12236" b="19225"/>
          <a:stretch>
            <a:fillRect/>
          </a:stretch>
        </p:blipFill>
        <p:spPr>
          <a:xfrm>
            <a:off x="12700" y="804863"/>
            <a:ext cx="3441700" cy="2916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Base equipment &amp; proposed equipment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543"/>
          <a:stretch>
            <a:fillRect/>
          </a:stretch>
        </p:blipFill>
        <p:spPr bwMode="auto">
          <a:xfrm>
            <a:off x="6318265" y="1161510"/>
            <a:ext cx="2806530" cy="228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7642473" y="2116667"/>
            <a:ext cx="482824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HMS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90522" y="1105532"/>
            <a:ext cx="73318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Calibri"/>
                <a:cs typeface="Calibri"/>
              </a:rPr>
              <a:t>SHMS</a:t>
            </a:r>
            <a:endParaRPr lang="en-US" sz="1600" b="1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3" name="Group 35"/>
          <p:cNvGrpSpPr/>
          <p:nvPr/>
        </p:nvGrpSpPr>
        <p:grpSpPr>
          <a:xfrm>
            <a:off x="1006" y="4037319"/>
            <a:ext cx="3842408" cy="2342249"/>
            <a:chOff x="1006" y="4037319"/>
            <a:chExt cx="3842408" cy="234224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313" t="17673" r="10429" b="24149"/>
            <a:stretch>
              <a:fillRect/>
            </a:stretch>
          </p:blipFill>
          <p:spPr bwMode="auto">
            <a:xfrm>
              <a:off x="1006" y="4122292"/>
              <a:ext cx="3714460" cy="2257276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" name="Rectangle 4"/>
            <p:cNvSpPr>
              <a:spLocks/>
            </p:cNvSpPr>
            <p:nvPr/>
          </p:nvSpPr>
          <p:spPr bwMode="auto">
            <a:xfrm>
              <a:off x="58798" y="4970632"/>
              <a:ext cx="722357" cy="452285"/>
            </a:xfrm>
            <a:prstGeom prst="rect">
              <a:avLst/>
            </a:prstGeom>
            <a:no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lIns="38100" tIns="38100" rIns="38100" bIns="38100"/>
            <a:lstStyle/>
            <a:p>
              <a:r>
                <a:rPr lang="en-US" sz="1200" dirty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Scattering chamber</a:t>
              </a:r>
            </a:p>
          </p:txBody>
        </p:sp>
        <p:sp>
          <p:nvSpPr>
            <p:cNvPr id="12" name="Rectangle 8"/>
            <p:cNvSpPr>
              <a:spLocks/>
            </p:cNvSpPr>
            <p:nvPr/>
          </p:nvSpPr>
          <p:spPr bwMode="auto">
            <a:xfrm>
              <a:off x="1455475" y="4196611"/>
              <a:ext cx="819206" cy="261610"/>
            </a:xfrm>
            <a:prstGeom prst="rect">
              <a:avLst/>
            </a:prstGeom>
            <a:no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wrap="square" lIns="38100" tIns="38100" rIns="38100" bIns="3810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Tracker</a:t>
              </a:r>
              <a:endParaRPr lang="en-US" sz="1200" dirty="0">
                <a:solidFill>
                  <a:srgbClr val="000000"/>
                </a:solidFill>
                <a:latin typeface="Calibri"/>
                <a:ea typeface="Gill Sans Light" charset="0"/>
                <a:cs typeface="Calibri"/>
              </a:endParaRPr>
            </a:p>
          </p:txBody>
        </p:sp>
        <p:sp>
          <p:nvSpPr>
            <p:cNvPr id="13" name="Rectangle 9"/>
            <p:cNvSpPr>
              <a:spLocks/>
            </p:cNvSpPr>
            <p:nvPr/>
          </p:nvSpPr>
          <p:spPr bwMode="auto">
            <a:xfrm>
              <a:off x="2971655" y="4037319"/>
              <a:ext cx="871759" cy="463075"/>
            </a:xfrm>
            <a:prstGeom prst="rect">
              <a:avLst/>
            </a:prstGeom>
            <a:no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lIns="38100" tIns="38100" rIns="38100" bIns="38100"/>
            <a:lstStyle/>
            <a:p>
              <a:r>
                <a:rPr lang="en-US" sz="1200" dirty="0" err="1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Hadron</a:t>
              </a:r>
              <a:r>
                <a:rPr lang="en-US" sz="1200" dirty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  calorimeter</a:t>
              </a:r>
            </a:p>
          </p:txBody>
        </p:sp>
        <p:sp>
          <p:nvSpPr>
            <p:cNvPr id="14" name="Rectangle 10"/>
            <p:cNvSpPr>
              <a:spLocks/>
            </p:cNvSpPr>
            <p:nvPr/>
          </p:nvSpPr>
          <p:spPr bwMode="auto">
            <a:xfrm rot="20940000">
              <a:off x="2052565" y="5512080"/>
              <a:ext cx="780660" cy="369271"/>
            </a:xfrm>
            <a:prstGeom prst="rect">
              <a:avLst/>
            </a:prstGeom>
            <a:no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lIns="38100" tIns="38100" rIns="38100" bIns="38100"/>
            <a:lstStyle/>
            <a:p>
              <a:r>
                <a:rPr lang="en-US" sz="1200" dirty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Beam line </a:t>
              </a:r>
              <a:r>
                <a:rPr lang="en-US" sz="1200" dirty="0" err="1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Pb</a:t>
              </a:r>
              <a:r>
                <a:rPr lang="en-US" sz="1200" dirty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 shield    </a:t>
              </a:r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3079665" y="5331493"/>
              <a:ext cx="628421" cy="549298"/>
            </a:xfrm>
            <a:prstGeom prst="rect">
              <a:avLst/>
            </a:prstGeom>
            <a:no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lIns="38100" tIns="38100" rIns="38100" bIns="38100"/>
            <a:lstStyle/>
            <a:p>
              <a:r>
                <a:rPr lang="en-US" sz="1200" dirty="0">
                  <a:solidFill>
                    <a:srgbClr val="000000"/>
                  </a:solidFill>
                  <a:latin typeface="Calibri"/>
                  <a:ea typeface="Gill Sans Light" charset="0"/>
                  <a:cs typeface="Calibri"/>
                </a:rPr>
                <a:t>CH2 analyzer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547869" y="4942237"/>
              <a:ext cx="563613" cy="66888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cxnSp>
          <p:nvCxnSpPr>
            <p:cNvPr id="31" name="Straight Arrow Connector 30"/>
            <p:cNvCxnSpPr>
              <a:stCxn id="12" idx="2"/>
            </p:cNvCxnSpPr>
            <p:nvPr/>
          </p:nvCxnSpPr>
          <p:spPr bwMode="auto">
            <a:xfrm rot="16200000" flipH="1">
              <a:off x="1876609" y="4446690"/>
              <a:ext cx="245011" cy="268072"/>
            </a:xfrm>
            <a:prstGeom prst="straightConnector1">
              <a:avLst/>
            </a:prstGeom>
            <a:noFill/>
            <a:ln w="2857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208385" y="4161840"/>
              <a:ext cx="1033055" cy="33855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/>
                  <a:cs typeface="Calibri"/>
                </a:rPr>
                <a:t>SBS-Hall A</a:t>
              </a:r>
              <a:endParaRPr lang="en-US" sz="1600" dirty="0">
                <a:latin typeface="Calibri"/>
                <a:cs typeface="Calibri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08362" y="919163"/>
            <a:ext cx="112739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CLAS12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89746" y="3726109"/>
            <a:ext cx="3292676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additional equipment (proposed)</a:t>
            </a:r>
            <a:endParaRPr lang="en-US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6" name="Group 36"/>
          <p:cNvGrpSpPr/>
          <p:nvPr/>
        </p:nvGrpSpPr>
        <p:grpSpPr>
          <a:xfrm>
            <a:off x="6114666" y="4122292"/>
            <a:ext cx="3029334" cy="2186081"/>
            <a:chOff x="6114666" y="4122292"/>
            <a:chExt cx="3029334" cy="218608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4666" y="4122292"/>
              <a:ext cx="3029334" cy="21860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6687709" y="4173092"/>
              <a:ext cx="1319993" cy="33855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/>
                  <a:cs typeface="Calibri"/>
                </a:rPr>
                <a:t>SOLID - Hall A</a:t>
              </a:r>
              <a:endParaRPr lang="en-US" sz="1600" dirty="0">
                <a:latin typeface="Calibri"/>
                <a:cs typeface="Calibri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87682" y="703263"/>
            <a:ext cx="3249608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JLab 12 GeV base equipment</a:t>
            </a:r>
            <a:endParaRPr lang="en-US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9" name="Group 37"/>
          <p:cNvGrpSpPr/>
          <p:nvPr/>
        </p:nvGrpSpPr>
        <p:grpSpPr>
          <a:xfrm>
            <a:off x="3779914" y="4139934"/>
            <a:ext cx="2271252" cy="2193839"/>
            <a:chOff x="3779914" y="4139934"/>
            <a:chExt cx="2271252" cy="219383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9914" y="4139934"/>
              <a:ext cx="2271252" cy="219383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3843414" y="4161840"/>
              <a:ext cx="1248058" cy="33855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/>
                  <a:cs typeface="Calibri"/>
                </a:rPr>
                <a:t>CLAS12 RICH </a:t>
              </a:r>
              <a:endParaRPr lang="en-US" sz="1600" dirty="0">
                <a:latin typeface="Calibri"/>
                <a:cs typeface="Calibri"/>
              </a:endParaRPr>
            </a:p>
          </p:txBody>
        </p:sp>
      </p:grpSp>
      <p:pic>
        <p:nvPicPr>
          <p:cNvPr id="26" name="Picture 12" descr="hallacom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165" y="1257717"/>
            <a:ext cx="3173413" cy="214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content of GPDs </a:t>
            </a:r>
            <a:r>
              <a:rPr lang="en-US" i="1" dirty="0" smtClean="0"/>
              <a:t>H, E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8138" b="54606"/>
          <a:stretch>
            <a:fillRect/>
          </a:stretch>
        </p:blipFill>
        <p:spPr>
          <a:xfrm>
            <a:off x="45573" y="1841500"/>
            <a:ext cx="9072393" cy="2119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2800" y="3618468"/>
            <a:ext cx="15614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(</a:t>
            </a:r>
            <a:r>
              <a:rPr lang="en-US" sz="1600" dirty="0" err="1" smtClean="0">
                <a:latin typeface="Calibri"/>
                <a:cs typeface="Calibri"/>
              </a:rPr>
              <a:t>Ji’s</a:t>
            </a:r>
            <a:r>
              <a:rPr lang="en-US" sz="1600" dirty="0" smtClean="0">
                <a:latin typeface="Calibri"/>
                <a:cs typeface="Calibri"/>
              </a:rPr>
              <a:t> sum for </a:t>
            </a:r>
            <a:r>
              <a:rPr lang="en-US" sz="1600" dirty="0" err="1" smtClean="0">
                <a:latin typeface="Calibri"/>
                <a:cs typeface="Calibri"/>
              </a:rPr>
              <a:t>t</a:t>
            </a:r>
            <a:r>
              <a:rPr lang="en-US" sz="1600" dirty="0" smtClean="0">
                <a:latin typeface="Calibri"/>
                <a:cs typeface="Calibri"/>
              </a:rPr>
              <a:t>=0)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2800" y="4330700"/>
            <a:ext cx="4589293" cy="64633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Fourier transformation relates </a:t>
            </a:r>
            <a:r>
              <a:rPr lang="en-US" i="1" dirty="0" err="1" smtClean="0">
                <a:latin typeface="Calibri"/>
                <a:cs typeface="Calibri"/>
              </a:rPr>
              <a:t>J(t</a:t>
            </a:r>
            <a:r>
              <a:rPr lang="en-US" i="1" dirty="0" smtClean="0">
                <a:latin typeface="Calibri"/>
                <a:cs typeface="Calibri"/>
              </a:rPr>
              <a:t>)</a:t>
            </a:r>
            <a:r>
              <a:rPr lang="en-US" dirty="0" smtClean="0">
                <a:latin typeface="Calibri"/>
                <a:cs typeface="Calibri"/>
              </a:rPr>
              <a:t> to the quark angular momentum distribution in </a:t>
            </a:r>
            <a:r>
              <a:rPr lang="en-US" dirty="0" err="1" smtClean="0">
                <a:latin typeface="Calibri"/>
                <a:cs typeface="Calibri"/>
              </a:rPr>
              <a:t>b</a:t>
            </a:r>
            <a:r>
              <a:rPr lang="en-US" baseline="-25000" dirty="0" err="1" smtClean="0"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 space.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088935"/>
            <a:ext cx="7250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Nucleon energy-momentum tensor of </a:t>
            </a:r>
            <a:r>
              <a:rPr lang="en-US" sz="2400" i="1" dirty="0" err="1" smtClean="0">
                <a:latin typeface="Calibri"/>
                <a:cs typeface="Calibri"/>
              </a:rPr>
              <a:t>q</a:t>
            </a:r>
            <a:r>
              <a:rPr lang="en-US" sz="2400" dirty="0" smtClean="0">
                <a:latin typeface="Calibri"/>
                <a:cs typeface="Calibri"/>
              </a:rPr>
              <a:t> flavored quarks: 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1165" y="5245100"/>
            <a:ext cx="5130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M</a:t>
            </a:r>
            <a:r>
              <a:rPr lang="en-US" sz="2000" baseline="-25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(t):  Mass distribution in </a:t>
            </a:r>
            <a:r>
              <a:rPr lang="en-US" sz="2000" dirty="0" err="1" smtClean="0">
                <a:latin typeface="Calibri"/>
                <a:cs typeface="Calibri"/>
              </a:rPr>
              <a:t>b</a:t>
            </a:r>
            <a:r>
              <a:rPr lang="en-US" sz="2000" baseline="-25000" dirty="0" err="1" smtClean="0">
                <a:latin typeface="Calibri"/>
                <a:cs typeface="Calibri"/>
              </a:rPr>
              <a:t>T</a:t>
            </a:r>
            <a:r>
              <a:rPr lang="en-US" sz="2000" dirty="0" smtClean="0">
                <a:latin typeface="Calibri"/>
                <a:cs typeface="Calibri"/>
              </a:rPr>
              <a:t> space</a:t>
            </a:r>
          </a:p>
          <a:p>
            <a:r>
              <a:rPr lang="en-US" sz="2000" dirty="0" smtClean="0">
                <a:latin typeface="Calibri"/>
                <a:cs typeface="Calibri"/>
              </a:rPr>
              <a:t>d</a:t>
            </a:r>
            <a:r>
              <a:rPr lang="en-US" sz="2000" baseline="-25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(t): Pressure and force distribution on quarks. 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9815" y="5368210"/>
            <a:ext cx="24759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K. </a:t>
            </a:r>
            <a:r>
              <a:rPr lang="en-US" sz="1600" dirty="0" err="1" smtClean="0">
                <a:latin typeface="Calibri"/>
                <a:cs typeface="Calibri"/>
              </a:rPr>
              <a:t>Goeke</a:t>
            </a:r>
            <a:r>
              <a:rPr lang="en-US" sz="1600" dirty="0" smtClean="0">
                <a:latin typeface="Calibri"/>
                <a:cs typeface="Calibri"/>
              </a:rPr>
              <a:t> et al., PRD75, 2094021 (2007)</a:t>
            </a:r>
            <a:endParaRPr lang="en-US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600" y="3953216"/>
            <a:ext cx="2488320" cy="24136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03520" y="5350162"/>
            <a:ext cx="1431360" cy="59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8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2000" dirty="0">
                <a:solidFill>
                  <a:srgbClr val="E6E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WenQuanYi Zen Hei" charset="0"/>
                <a:cs typeface="WenQuanYi Zen Hei" charset="0"/>
              </a:rPr>
              <a:t>Preliminary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-486719" y="-3416039"/>
            <a:ext cx="2544480" cy="25634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36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DVCS reaction frame</a:t>
            </a: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309600" y="3863927"/>
            <a:ext cx="1870560" cy="267868"/>
          </a:xfrm>
          <a:prstGeom prst="roundRect">
            <a:avLst>
              <a:gd name="adj" fmla="val 53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1" name="Rectangle 29"/>
          <p:cNvSpPr>
            <a:spLocks noChangeArrowheads="1"/>
          </p:cNvSpPr>
          <p:nvPr/>
        </p:nvSpPr>
        <p:spPr bwMode="auto">
          <a:xfrm>
            <a:off x="276480" y="3863926"/>
            <a:ext cx="2639520" cy="2387771"/>
          </a:xfrm>
          <a:prstGeom prst="rect">
            <a:avLst/>
          </a:prstGeom>
          <a:noFill/>
          <a:ln w="1836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 rot="10800000">
            <a:off x="244800" y="3928733"/>
            <a:ext cx="347040" cy="6437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eaVert" wrap="none" lIns="81639" tIns="53620" rIns="81639" bIns="40820">
            <a:prstTxWarp prst="textNoShape">
              <a:avLst/>
            </a:prstTxWarp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Arial"/>
                <a:ea typeface="WenQuanYi Zen Hei" charset="0"/>
                <a:cs typeface="Arial"/>
              </a:rPr>
              <a:t>A</a:t>
            </a:r>
            <a:r>
              <a:rPr lang="en-US" sz="1500" b="1" baseline="-33000" dirty="0">
                <a:solidFill>
                  <a:srgbClr val="000000"/>
                </a:solidFill>
                <a:latin typeface="Arial"/>
                <a:ea typeface="WenQuanYi Zen Hei" charset="0"/>
                <a:cs typeface="Arial"/>
              </a:rPr>
              <a:t>UL</a:t>
            </a:r>
          </a:p>
        </p:txBody>
      </p:sp>
      <p:sp>
        <p:nvSpPr>
          <p:cNvPr id="3103" name="AutoShape 31"/>
          <p:cNvSpPr>
            <a:spLocks noChangeArrowheads="1"/>
          </p:cNvSpPr>
          <p:nvPr/>
        </p:nvSpPr>
        <p:spPr bwMode="auto">
          <a:xfrm>
            <a:off x="-7359840" y="-2190470"/>
            <a:ext cx="3281760" cy="269309"/>
          </a:xfrm>
          <a:prstGeom prst="roundRect">
            <a:avLst>
              <a:gd name="adj" fmla="val 53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4" name="AutoShape 32"/>
          <p:cNvSpPr>
            <a:spLocks noChangeArrowheads="1"/>
          </p:cNvSpPr>
          <p:nvPr/>
        </p:nvSpPr>
        <p:spPr bwMode="auto">
          <a:xfrm>
            <a:off x="-7189920" y="1150681"/>
            <a:ext cx="3281760" cy="269308"/>
          </a:xfrm>
          <a:prstGeom prst="roundRect">
            <a:avLst>
              <a:gd name="adj" fmla="val 53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-4937760" y="1441"/>
            <a:ext cx="2465280" cy="59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2822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3600" dirty="0">
                <a:solidFill>
                  <a:srgbClr val="E6E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WenQuanYi Zen Hei" charset="0"/>
                <a:cs typeface="WenQuanYi Zen Hei" charset="0"/>
              </a:rPr>
              <a:t>Preliminary</a:t>
            </a:r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12348000" y="4349256"/>
            <a:ext cx="2465280" cy="6624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2822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3600" dirty="0">
                <a:solidFill>
                  <a:srgbClr val="E6E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WenQuanYi Zen Hei" charset="0"/>
                <a:cs typeface="WenQuanYi Zen Hei" charset="0"/>
              </a:rPr>
              <a:t>Preliminary</a:t>
            </a:r>
          </a:p>
        </p:txBody>
      </p:sp>
      <p:pic>
        <p:nvPicPr>
          <p:cNvPr id="3110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160" y="877053"/>
            <a:ext cx="4147200" cy="24640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11" name="Oval 39"/>
          <p:cNvSpPr>
            <a:spLocks noChangeArrowheads="1"/>
          </p:cNvSpPr>
          <p:nvPr/>
        </p:nvSpPr>
        <p:spPr bwMode="auto">
          <a:xfrm>
            <a:off x="1697761" y="2151586"/>
            <a:ext cx="273600" cy="273629"/>
          </a:xfrm>
          <a:prstGeom prst="ellipse">
            <a:avLst/>
          </a:prstGeom>
          <a:noFill/>
          <a:ln w="1836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2" name="Line 40"/>
          <p:cNvSpPr>
            <a:spLocks noChangeShapeType="1"/>
          </p:cNvSpPr>
          <p:nvPr/>
        </p:nvSpPr>
        <p:spPr bwMode="auto">
          <a:xfrm>
            <a:off x="1971360" y="2294161"/>
            <a:ext cx="944640" cy="1571205"/>
          </a:xfrm>
          <a:prstGeom prst="line">
            <a:avLst/>
          </a:prstGeom>
          <a:noFill/>
          <a:ln w="18360">
            <a:solidFill>
              <a:srgbClr val="000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3" name="Line 41"/>
          <p:cNvSpPr>
            <a:spLocks noChangeShapeType="1"/>
          </p:cNvSpPr>
          <p:nvPr/>
        </p:nvSpPr>
        <p:spPr bwMode="auto">
          <a:xfrm flipH="1">
            <a:off x="276480" y="2294161"/>
            <a:ext cx="1422720" cy="1571205"/>
          </a:xfrm>
          <a:prstGeom prst="line">
            <a:avLst/>
          </a:prstGeom>
          <a:noFill/>
          <a:ln w="18360">
            <a:solidFill>
              <a:srgbClr val="000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0" y="50800"/>
            <a:ext cx="9144000" cy="684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2" rIns="0" bIns="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WenQuanYi Zen Hei" charset="0"/>
                <a:cs typeface="Arial"/>
              </a:rPr>
              <a:t>CLAS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WenQuanYi Zen Hei" charset="0"/>
                <a:cs typeface="Arial"/>
              </a:rPr>
              <a:t> DVCS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WenQuanYi Zen Hei" charset="0"/>
                <a:cs typeface="Arial"/>
              </a:rPr>
              <a:t>t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WenQuanYi Zen Hei" charset="0"/>
                <a:cs typeface="Arial"/>
              </a:rPr>
              <a:t>arget spin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WenQuanYi Zen Hei" charset="0"/>
                <a:cs typeface="Arial"/>
              </a:rPr>
              <a:t>a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WenQuanYi Zen Hei" charset="0"/>
                <a:cs typeface="Arial"/>
              </a:rPr>
              <a:t>symmetry results</a:t>
            </a:r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WenQuanYi Zen Hei" charset="0"/>
              <a:cs typeface="Arial"/>
            </a:endParaRPr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2419200" y="2405053"/>
            <a:ext cx="1431360" cy="59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8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2000" dirty="0">
                <a:solidFill>
                  <a:srgbClr val="E6E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WenQuanYi Zen Hei" charset="0"/>
                <a:cs typeface="WenQuanYi Zen Hei" charset="0"/>
              </a:rPr>
              <a:t>Preliminary</a:t>
            </a:r>
          </a:p>
        </p:txBody>
      </p:sp>
      <p:sp>
        <p:nvSpPr>
          <p:cNvPr id="3116" name="Rectangle 44"/>
          <p:cNvSpPr>
            <a:spLocks noChangeArrowheads="1"/>
          </p:cNvSpPr>
          <p:nvPr/>
        </p:nvSpPr>
        <p:spPr bwMode="auto">
          <a:xfrm>
            <a:off x="16320" y="838200"/>
            <a:ext cx="593280" cy="225176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auto">
          <a:xfrm>
            <a:off x="744481" y="1097395"/>
            <a:ext cx="3065519" cy="9332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04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FF"/>
                </a:solidFill>
                <a:ea typeface="Arial" charset="0"/>
                <a:cs typeface="Arial" charset="0"/>
              </a:rPr>
              <a:t>■ </a:t>
            </a:r>
            <a:r>
              <a:rPr lang="en-US" sz="1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- preliminary results of eg1-dvcs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FF0000"/>
                </a:solidFill>
                <a:latin typeface="Arial"/>
                <a:ea typeface="Arial" charset="0"/>
                <a:cs typeface="Arial"/>
              </a:rPr>
              <a:t>■</a:t>
            </a:r>
            <a:r>
              <a:rPr lang="en-US" sz="1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 - pioneering measurements from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 CLAS-eg1b</a:t>
            </a:r>
            <a:endParaRPr lang="en-US" sz="1000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b="1" dirty="0">
                <a:solidFill>
                  <a:srgbClr val="FF0000"/>
                </a:solidFill>
                <a:latin typeface="Arial"/>
                <a:ea typeface="Arial" charset="0"/>
                <a:cs typeface="Arial"/>
              </a:rPr>
              <a:t>□</a:t>
            </a:r>
            <a:r>
              <a:rPr lang="en-US" sz="1000" b="1" dirty="0">
                <a:solidFill>
                  <a:srgbClr val="0000FF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- results from HERMES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590800"/>
            <a:ext cx="483230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9" name="AutoShape 37"/>
          <p:cNvSpPr>
            <a:spLocks noChangeArrowheads="1"/>
          </p:cNvSpPr>
          <p:nvPr/>
        </p:nvSpPr>
        <p:spPr bwMode="auto">
          <a:xfrm rot="2494774">
            <a:off x="3389857" y="3303499"/>
            <a:ext cx="759740" cy="341315"/>
          </a:xfrm>
          <a:prstGeom prst="rightArrow">
            <a:avLst>
              <a:gd name="adj1" fmla="val 50000"/>
              <a:gd name="adj2" fmla="val 78798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3"/>
          <p:cNvGrpSpPr/>
          <p:nvPr/>
        </p:nvGrpSpPr>
        <p:grpSpPr>
          <a:xfrm>
            <a:off x="4724400" y="5057001"/>
            <a:ext cx="2514600" cy="491698"/>
            <a:chOff x="4724400" y="5057001"/>
            <a:chExt cx="2514600" cy="491698"/>
          </a:xfrm>
        </p:grpSpPr>
        <p:sp>
          <p:nvSpPr>
            <p:cNvPr id="66561" name="Rectangle 1"/>
            <p:cNvSpPr>
              <a:spLocks noChangeArrowheads="1"/>
            </p:cNvSpPr>
            <p:nvPr/>
          </p:nvSpPr>
          <p:spPr bwMode="auto">
            <a:xfrm>
              <a:off x="4724400" y="5057001"/>
              <a:ext cx="2514600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Phys.Lett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. B689 (2010) 156-162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562" name="Rectangle 2"/>
            <p:cNvSpPr>
              <a:spLocks noChangeArrowheads="1"/>
            </p:cNvSpPr>
            <p:nvPr/>
          </p:nvSpPr>
          <p:spPr bwMode="auto">
            <a:xfrm>
              <a:off x="4800600" y="5271700"/>
              <a:ext cx="20377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arXiv:1003.0307 [</a:t>
              </a: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hep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-ph]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Rectangle 3"/>
          <p:cNvSpPr>
            <a:spLocks noChangeArrowheads="1"/>
          </p:cNvSpPr>
          <p:nvPr/>
        </p:nvSpPr>
        <p:spPr bwMode="auto">
          <a:xfrm>
            <a:off x="152400" y="806450"/>
            <a:ext cx="86868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762000" eaLnBrk="0" hangingPunct="0"/>
            <a:r>
              <a:rPr lang="fr-FR" sz="2000" b="1" dirty="0">
                <a:latin typeface="Arial" pitchFamily="34" charset="0"/>
                <a:cs typeface="Arial" pitchFamily="34" charset="0"/>
              </a:rPr>
              <a:t>In </a:t>
            </a:r>
            <a:r>
              <a:rPr lang="fr-FR" sz="2000" b="1" dirty="0" err="1">
                <a:latin typeface="Arial" pitchFamily="34" charset="0"/>
                <a:cs typeface="Arial" pitchFamily="34" charset="0"/>
              </a:rPr>
              <a:t>general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 GPD </a:t>
            </a:r>
            <a:r>
              <a:rPr lang="fr-FR" sz="2000" b="1" dirty="0" err="1">
                <a:latin typeface="Arial" pitchFamily="34" charset="0"/>
                <a:cs typeface="Arial" pitchFamily="34" charset="0"/>
              </a:rPr>
              <a:t>quantities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accessible</a:t>
            </a:r>
          </a:p>
          <a:p>
            <a:pPr defTabSz="762000" eaLnBrk="0" hangingPunct="0"/>
            <a:r>
              <a:rPr lang="fr-FR" sz="2000" b="1" dirty="0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Compton </a:t>
            </a:r>
            <a:r>
              <a:rPr lang="fr-FR" sz="2000" b="1" dirty="0" err="1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Form</a:t>
            </a:r>
            <a:r>
              <a:rPr lang="fr-FR" sz="2000" b="1" dirty="0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Factors</a:t>
            </a:r>
            <a:r>
              <a:rPr lang="fr-FR" sz="2000" b="1" dirty="0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, (CFF)</a:t>
            </a:r>
            <a:endParaRPr lang="en-US" sz="2000" b="1" dirty="0">
              <a:solidFill>
                <a:srgbClr val="00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152400" y="2209800"/>
            <a:ext cx="1837362" cy="156966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DVCS : golden</a:t>
            </a:r>
          </a:p>
          <a:p>
            <a:r>
              <a:rPr lang="fr-FR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1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hannel</a:t>
            </a:r>
            <a:endParaRPr lang="fr-FR" sz="1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1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nticipated</a:t>
            </a:r>
            <a:endParaRPr lang="fr-FR" sz="1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fr-FR" sz="1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eading</a:t>
            </a:r>
            <a:r>
              <a:rPr lang="fr-FR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Twist </a:t>
            </a:r>
          </a:p>
          <a:p>
            <a:r>
              <a:rPr lang="fr-FR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dominance</a:t>
            </a:r>
          </a:p>
          <a:p>
            <a:r>
              <a:rPr lang="fr-FR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already</a:t>
            </a:r>
            <a:r>
              <a:rPr lang="fr-FR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fr-FR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fr-FR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Q</a:t>
            </a:r>
            <a:r>
              <a:rPr lang="fr-FR" sz="1600" b="1" baseline="30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sz="1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6799" y="1524000"/>
            <a:ext cx="6828601" cy="4724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" y="300335"/>
            <a:ext cx="89916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Extraction of Compton Form Factors from expected DVCS data</a:t>
            </a:r>
            <a:endParaRPr lang="en-US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191000"/>
            <a:ext cx="190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Given</a:t>
            </a:r>
            <a:r>
              <a:rPr lang="fr-FR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FR" sz="16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well</a:t>
            </a:r>
            <a:r>
              <a:rPr lang="fr-FR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fr-FR" sz="16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established</a:t>
            </a:r>
            <a:r>
              <a:rPr lang="fr-FR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r-FR" sz="1600" b="1" dirty="0" smtClean="0">
                <a:solidFill>
                  <a:srgbClr val="F91C17"/>
                </a:solidFill>
                <a:latin typeface="Arial" pitchFamily="34" charset="0"/>
                <a:cs typeface="Arial" pitchFamily="34" charset="0"/>
              </a:rPr>
              <a:t>LT-LO</a:t>
            </a:r>
            <a:r>
              <a:rPr lang="fr-FR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DVCS+BH amplitude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6477000" y="990600"/>
            <a:ext cx="2514600" cy="491698"/>
            <a:chOff x="4724400" y="5057001"/>
            <a:chExt cx="2514600" cy="491698"/>
          </a:xfrm>
        </p:grpSpPr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4724400" y="5057001"/>
              <a:ext cx="2514600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Phys.Lett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. B689 (2010) 156-162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4800600" y="5271700"/>
              <a:ext cx="20377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arXiv:1003.0307 [</a:t>
              </a: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hep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-ph]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0" y="1397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</a:rPr>
              <a:t>Elastic Scattering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Form Factors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495800" y="5029200"/>
            <a:ext cx="46482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Hofstadter Nobel Prize 1961</a:t>
            </a:r>
          </a:p>
          <a:p>
            <a:pPr>
              <a:buFontTx/>
              <a:buNone/>
            </a:pPr>
            <a:r>
              <a:rPr lang="en-US" sz="1800" dirty="0" smtClean="0"/>
              <a:t>The </a:t>
            </a:r>
            <a:r>
              <a:rPr lang="en-US" sz="1800" dirty="0"/>
              <a:t>best fit </a:t>
            </a:r>
            <a:r>
              <a:rPr lang="en-US" sz="1800" dirty="0" err="1"/>
              <a:t>inthis</a:t>
            </a:r>
            <a:r>
              <a:rPr lang="en-US" sz="1800" dirty="0"/>
              <a:t> figure indicates</a:t>
            </a:r>
          </a:p>
          <a:p>
            <a:pPr>
              <a:buFontTx/>
              <a:buNone/>
            </a:pPr>
            <a:r>
              <a:rPr lang="en-US" sz="1800" dirty="0"/>
              <a:t>An arms radius close to 0.74 </a:t>
            </a:r>
            <a:r>
              <a:rPr lang="en-US" sz="1800" dirty="0" err="1"/>
              <a:t>x</a:t>
            </a:r>
            <a:r>
              <a:rPr lang="en-US" sz="1800" dirty="0"/>
              <a:t> 10-33cm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C00000"/>
                </a:solidFill>
              </a:rPr>
              <a:t>Imaging in transverse impact parameter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/>
          <a:srcRect t="3435"/>
          <a:stretch>
            <a:fillRect/>
          </a:stretch>
        </p:blipFill>
        <p:spPr bwMode="auto">
          <a:xfrm>
            <a:off x="4191000" y="334963"/>
            <a:ext cx="44196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371600"/>
            <a:ext cx="25146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505200"/>
            <a:ext cx="2928938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Box 8"/>
          <p:cNvSpPr txBox="1">
            <a:spLocks noChangeArrowheads="1"/>
          </p:cNvSpPr>
          <p:nvPr/>
        </p:nvSpPr>
        <p:spPr bwMode="auto">
          <a:xfrm>
            <a:off x="381000" y="1143000"/>
            <a:ext cx="3363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Probing deeper using virtual photons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9225" y="304800"/>
            <a:ext cx="39147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 bwMode="auto">
          <a:xfrm>
            <a:off x="0" y="1397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</a:rPr>
              <a:t>Deeply Inelastic Scattering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Parton Distributions</a:t>
            </a:r>
          </a:p>
        </p:txBody>
      </p:sp>
      <p:sp>
        <p:nvSpPr>
          <p:cNvPr id="7172" name="Rectangle 9"/>
          <p:cNvSpPr>
            <a:spLocks noChangeArrowheads="1"/>
          </p:cNvSpPr>
          <p:nvPr/>
        </p:nvSpPr>
        <p:spPr bwMode="auto">
          <a:xfrm>
            <a:off x="5257800" y="4648200"/>
            <a:ext cx="1981200" cy="228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eaVert" anchor="ctr" anchorCtr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4572000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Box 12"/>
          <p:cNvSpPr txBox="1">
            <a:spLocks noChangeArrowheads="1"/>
          </p:cNvSpPr>
          <p:nvPr/>
        </p:nvSpPr>
        <p:spPr bwMode="auto">
          <a:xfrm>
            <a:off x="2590800" y="1066800"/>
            <a:ext cx="1547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Optical theorem</a:t>
            </a:r>
          </a:p>
        </p:txBody>
      </p:sp>
      <p:sp>
        <p:nvSpPr>
          <p:cNvPr id="7175" name="TextBox 13"/>
          <p:cNvSpPr txBox="1">
            <a:spLocks noChangeArrowheads="1"/>
          </p:cNvSpPr>
          <p:nvPr/>
        </p:nvSpPr>
        <p:spPr bwMode="auto">
          <a:xfrm>
            <a:off x="228600" y="31242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/>
              <a:t>The Total cross section is given by the imaginary of the forward amplitude</a:t>
            </a:r>
          </a:p>
        </p:txBody>
      </p:sp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733800"/>
            <a:ext cx="304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419600"/>
            <a:ext cx="2057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TextBox 20"/>
          <p:cNvSpPr txBox="1">
            <a:spLocks noChangeArrowheads="1"/>
          </p:cNvSpPr>
          <p:nvPr/>
        </p:nvSpPr>
        <p:spPr bwMode="auto">
          <a:xfrm>
            <a:off x="2286000" y="4495800"/>
            <a:ext cx="3287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/>
              <a:t>Scaling, point-like constituents</a:t>
            </a:r>
          </a:p>
        </p:txBody>
      </p:sp>
      <p:sp>
        <p:nvSpPr>
          <p:cNvPr id="7179" name="TextBox 21"/>
          <p:cNvSpPr txBox="1">
            <a:spLocks noChangeArrowheads="1"/>
          </p:cNvSpPr>
          <p:nvPr/>
        </p:nvSpPr>
        <p:spPr bwMode="auto">
          <a:xfrm>
            <a:off x="381000" y="5105400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>
                <a:solidFill>
                  <a:srgbClr val="C00000"/>
                </a:solidFill>
              </a:rPr>
              <a:t>Discovery of quarks</a:t>
            </a:r>
            <a:r>
              <a:rPr lang="en-US" sz="1800" b="0"/>
              <a:t>, SLAC-MIT group, 7-18 GeV electron</a:t>
            </a:r>
          </a:p>
          <a:p>
            <a:pPr algn="ctr"/>
            <a:r>
              <a:rPr lang="en-US" sz="1800" b="0"/>
              <a:t>Friedman, Kendall Taylor, Nobel prize 1990</a:t>
            </a:r>
          </a:p>
          <a:p>
            <a:pPr algn="ctr"/>
            <a:r>
              <a:rPr lang="en-US" sz="1800" b="0">
                <a:solidFill>
                  <a:srgbClr val="C00000"/>
                </a:solidFill>
              </a:rPr>
              <a:t>1-D distribution in longitudinal momentum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35" name="Text Box 11"/>
          <p:cNvSpPr txBox="1">
            <a:spLocks noChangeArrowheads="1"/>
          </p:cNvSpPr>
          <p:nvPr/>
        </p:nvSpPr>
        <p:spPr bwMode="auto">
          <a:xfrm>
            <a:off x="2286000" y="838200"/>
            <a:ext cx="4035425" cy="3381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35001">
                <a:srgbClr val="FFFFFF"/>
              </a:gs>
              <a:gs pos="100000">
                <a:srgbClr val="FFFFFF"/>
              </a:gs>
            </a:gsLst>
            <a:lin ang="162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rgbClr val="000000"/>
                </a:solidFill>
              </a:rPr>
              <a:t>W</a:t>
            </a:r>
            <a:r>
              <a:rPr lang="en-US" sz="1600" b="0" baseline="-25000">
                <a:solidFill>
                  <a:srgbClr val="000000"/>
                </a:solidFill>
              </a:rPr>
              <a:t>p</a:t>
            </a:r>
            <a:r>
              <a:rPr lang="en-US" sz="2000" baseline="30000">
                <a:solidFill>
                  <a:srgbClr val="000000"/>
                </a:solidFill>
              </a:rPr>
              <a:t>q</a:t>
            </a:r>
            <a:r>
              <a:rPr lang="en-US" sz="1600" b="0">
                <a:solidFill>
                  <a:srgbClr val="000000"/>
                </a:solidFill>
              </a:rPr>
              <a:t>(x,</a:t>
            </a:r>
            <a:r>
              <a:rPr lang="en-US" sz="1600">
                <a:solidFill>
                  <a:srgbClr val="000000"/>
                </a:solidFill>
              </a:rPr>
              <a:t>k</a:t>
            </a:r>
            <a:r>
              <a:rPr lang="en-US" sz="1600" b="0" baseline="-25000">
                <a:solidFill>
                  <a:srgbClr val="000000"/>
                </a:solidFill>
              </a:rPr>
              <a:t>T</a:t>
            </a:r>
            <a:r>
              <a:rPr lang="en-US" sz="1600" b="0">
                <a:solidFill>
                  <a:srgbClr val="000000"/>
                </a:solidFill>
              </a:rPr>
              <a:t>,</a:t>
            </a:r>
            <a:r>
              <a:rPr lang="en-US" sz="1600">
                <a:solidFill>
                  <a:srgbClr val="000000"/>
                </a:solidFill>
              </a:rPr>
              <a:t>r</a:t>
            </a:r>
            <a:r>
              <a:rPr lang="en-US" sz="1600" b="0">
                <a:solidFill>
                  <a:srgbClr val="000000"/>
                </a:solidFill>
              </a:rPr>
              <a:t>)  “Mother” Wigner distributions </a:t>
            </a:r>
          </a:p>
        </p:txBody>
      </p:sp>
      <p:sp>
        <p:nvSpPr>
          <p:cNvPr id="1028" name="Rectangle 30"/>
          <p:cNvSpPr>
            <a:spLocks noChangeArrowheads="1"/>
          </p:cNvSpPr>
          <p:nvPr/>
        </p:nvSpPr>
        <p:spPr bwMode="auto">
          <a:xfrm>
            <a:off x="1588" y="63500"/>
            <a:ext cx="9145853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Quantum phase-space distributions of quarks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33600" y="5675313"/>
          <a:ext cx="5318125" cy="801687"/>
        </p:xfrm>
        <a:graphic>
          <a:graphicData uri="http://schemas.openxmlformats.org/presentationml/2006/ole">
            <p:oleObj spid="_x0000_s62466" name="Equation" r:id="rId4" imgW="3035300" imgH="457200" progId="Equation.3">
              <p:embed/>
            </p:oleObj>
          </a:graphicData>
        </a:graphic>
      </p:graphicFrame>
      <p:sp>
        <p:nvSpPr>
          <p:cNvPr id="1029" name="Foliennummernplatzhalter 6"/>
          <p:cNvSpPr txBox="1">
            <a:spLocks noGrp="1"/>
          </p:cNvSpPr>
          <p:nvPr/>
        </p:nvSpPr>
        <p:spPr bwMode="auto">
          <a:xfrm>
            <a:off x="6634163" y="65103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C3283DE-DEB7-074F-93EA-A12FD94AA9A0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30" name="Datumsplatzhalter 5"/>
          <p:cNvSpPr txBox="1">
            <a:spLocks noGrp="1"/>
          </p:cNvSpPr>
          <p:nvPr/>
        </p:nvSpPr>
        <p:spPr bwMode="auto">
          <a:xfrm>
            <a:off x="330200" y="65087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>
                <a:solidFill>
                  <a:schemeClr val="bg1"/>
                </a:solidFill>
              </a:rPr>
              <a:t>Contalbrigo M.</a:t>
            </a: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400" y="1250440"/>
            <a:ext cx="9119457" cy="4343400"/>
            <a:chOff x="-133292" y="910602"/>
            <a:chExt cx="9119457" cy="4343400"/>
          </a:xfrm>
        </p:grpSpPr>
        <p:sp>
          <p:nvSpPr>
            <p:cNvPr id="1032" name="Text Box 3"/>
            <p:cNvSpPr txBox="1">
              <a:spLocks noChangeArrowheads="1"/>
            </p:cNvSpPr>
            <p:nvPr/>
          </p:nvSpPr>
          <p:spPr bwMode="auto">
            <a:xfrm>
              <a:off x="3557552" y="4847602"/>
              <a:ext cx="1773238" cy="40640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/>
                <a:t>PDFs f</a:t>
              </a:r>
              <a:r>
                <a:rPr lang="en-US" sz="2000" b="0" baseline="-25000"/>
                <a:t>p</a:t>
              </a:r>
              <a:r>
                <a:rPr lang="en-US" sz="2000" b="0" baseline="30000"/>
                <a:t>u</a:t>
              </a:r>
              <a:r>
                <a:rPr lang="en-US" sz="2000" b="0"/>
                <a:t>(x),…</a:t>
              </a:r>
            </a:p>
          </p:txBody>
        </p:sp>
        <p:sp>
          <p:nvSpPr>
            <p:cNvPr id="359429" name="Text Box 5"/>
            <p:cNvSpPr txBox="1">
              <a:spLocks noChangeArrowheads="1"/>
            </p:cNvSpPr>
            <p:nvPr/>
          </p:nvSpPr>
          <p:spPr bwMode="auto">
            <a:xfrm>
              <a:off x="845465" y="3174377"/>
              <a:ext cx="2762250" cy="406400"/>
            </a:xfrm>
            <a:prstGeom prst="rect">
              <a:avLst/>
            </a:prstGeom>
            <a:gradFill rotWithShape="1">
              <a:gsLst>
                <a:gs pos="0">
                  <a:srgbClr val="E4FEFF"/>
                </a:gs>
                <a:gs pos="35001">
                  <a:srgbClr val="EBFEFF"/>
                </a:gs>
                <a:gs pos="100000">
                  <a:srgbClr val="F6FFFF"/>
                </a:gs>
              </a:gsLst>
              <a:lin ang="16200000" scaled="1"/>
            </a:gradFill>
            <a:ln w="9525">
              <a:solidFill>
                <a:srgbClr val="D5E8EA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>
                  <a:solidFill>
                    <a:srgbClr val="000000"/>
                  </a:solidFill>
                </a:rPr>
                <a:t>TMD PDFs: f</a:t>
              </a:r>
              <a:r>
                <a:rPr lang="en-US" sz="2000" b="0" baseline="-25000">
                  <a:solidFill>
                    <a:srgbClr val="000000"/>
                  </a:solidFill>
                </a:rPr>
                <a:t>p</a:t>
              </a:r>
              <a:r>
                <a:rPr lang="en-US" sz="2000" b="0" baseline="30000">
                  <a:solidFill>
                    <a:srgbClr val="000000"/>
                  </a:solidFill>
                </a:rPr>
                <a:t>u</a:t>
              </a:r>
              <a:r>
                <a:rPr lang="en-US" sz="2000" b="0">
                  <a:solidFill>
                    <a:srgbClr val="000000"/>
                  </a:solidFill>
                </a:rPr>
                <a:t>(x,k</a:t>
              </a:r>
              <a:r>
                <a:rPr lang="en-US" sz="2000" b="0" baseline="-25000">
                  <a:solidFill>
                    <a:srgbClr val="000000"/>
                  </a:solidFill>
                </a:rPr>
                <a:t>T</a:t>
              </a:r>
              <a:r>
                <a:rPr lang="en-US" sz="2000" b="0">
                  <a:solidFill>
                    <a:srgbClr val="000000"/>
                  </a:solidFill>
                </a:rPr>
                <a:t>),…</a:t>
              </a:r>
            </a:p>
          </p:txBody>
        </p:sp>
        <p:sp>
          <p:nvSpPr>
            <p:cNvPr id="1034" name="Text Box 6"/>
            <p:cNvSpPr txBox="1">
              <a:spLocks noChangeArrowheads="1"/>
            </p:cNvSpPr>
            <p:nvPr/>
          </p:nvSpPr>
          <p:spPr bwMode="auto">
            <a:xfrm rot="2712721">
              <a:off x="3731907" y="4024004"/>
              <a:ext cx="6461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/>
                <a:t>d</a:t>
              </a:r>
              <a:r>
                <a:rPr lang="en-US" sz="2000" b="0" baseline="30000" dirty="0"/>
                <a:t>2</a:t>
              </a:r>
              <a:r>
                <a:rPr lang="en-US" sz="2000" b="0" dirty="0"/>
                <a:t>k</a:t>
              </a:r>
              <a:r>
                <a:rPr lang="en-US" sz="2000" b="0" baseline="-25000" dirty="0"/>
                <a:t>T</a:t>
              </a:r>
            </a:p>
          </p:txBody>
        </p:sp>
        <p:sp>
          <p:nvSpPr>
            <p:cNvPr id="1035" name="Line 7"/>
            <p:cNvSpPr>
              <a:spLocks noChangeShapeType="1"/>
            </p:cNvSpPr>
            <p:nvPr/>
          </p:nvSpPr>
          <p:spPr bwMode="auto">
            <a:xfrm flipH="1">
              <a:off x="4380350" y="4106610"/>
              <a:ext cx="940808" cy="7409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Text Box 9"/>
            <p:cNvSpPr txBox="1">
              <a:spLocks noChangeArrowheads="1"/>
            </p:cNvSpPr>
            <p:nvPr/>
          </p:nvSpPr>
          <p:spPr bwMode="auto">
            <a:xfrm rot="-2230409">
              <a:off x="4319840" y="3987477"/>
              <a:ext cx="11033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b="0">
                  <a:latin typeface="Symbol" charset="2"/>
                </a:rPr>
                <a:t>x</a:t>
              </a:r>
              <a:r>
                <a:rPr lang="en-US" sz="2000" b="0"/>
                <a:t>=0,t=0</a:t>
              </a:r>
            </a:p>
          </p:txBody>
        </p:sp>
        <p:sp>
          <p:nvSpPr>
            <p:cNvPr id="1037" name="Text Box 12"/>
            <p:cNvSpPr txBox="1">
              <a:spLocks noChangeArrowheads="1"/>
            </p:cNvSpPr>
            <p:nvPr/>
          </p:nvSpPr>
          <p:spPr bwMode="auto">
            <a:xfrm rot="-3332433">
              <a:off x="3067141" y="1695872"/>
              <a:ext cx="6302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b="0"/>
                <a:t>d</a:t>
              </a:r>
              <a:r>
                <a:rPr lang="en-US" sz="2000" b="0" baseline="30000"/>
                <a:t>3</a:t>
              </a:r>
              <a:r>
                <a:rPr lang="en-US" sz="2000" b="0"/>
                <a:t>r </a:t>
              </a:r>
              <a:endParaRPr lang="en-US" sz="2000" b="0" baseline="30000"/>
            </a:p>
          </p:txBody>
        </p:sp>
        <p:sp>
          <p:nvSpPr>
            <p:cNvPr id="1038" name="Line 13"/>
            <p:cNvSpPr>
              <a:spLocks noChangeShapeType="1"/>
            </p:cNvSpPr>
            <p:nvPr/>
          </p:nvSpPr>
          <p:spPr bwMode="auto">
            <a:xfrm flipH="1">
              <a:off x="2771698" y="1240803"/>
              <a:ext cx="1458434" cy="1818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Line 14"/>
            <p:cNvSpPr>
              <a:spLocks noChangeShapeType="1"/>
            </p:cNvSpPr>
            <p:nvPr/>
          </p:nvSpPr>
          <p:spPr bwMode="auto">
            <a:xfrm>
              <a:off x="4213610" y="1240802"/>
              <a:ext cx="1647497" cy="1818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Text Box 15"/>
            <p:cNvSpPr txBox="1">
              <a:spLocks noChangeArrowheads="1"/>
            </p:cNvSpPr>
            <p:nvPr/>
          </p:nvSpPr>
          <p:spPr bwMode="auto">
            <a:xfrm rot="2760000">
              <a:off x="4711282" y="1746331"/>
              <a:ext cx="7413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/>
                <a:t>d</a:t>
              </a:r>
              <a:r>
                <a:rPr lang="en-US" sz="2000" b="0" baseline="30000" dirty="0"/>
                <a:t>2</a:t>
              </a:r>
              <a:r>
                <a:rPr lang="en-US" sz="2000" b="0" dirty="0"/>
                <a:t>k</a:t>
              </a:r>
              <a:r>
                <a:rPr lang="en-US" sz="2000" b="0" baseline="-25000" dirty="0"/>
                <a:t>T</a:t>
              </a:r>
              <a:endParaRPr lang="en-US" b="0" dirty="0"/>
            </a:p>
          </p:txBody>
        </p:sp>
        <p:sp>
          <p:nvSpPr>
            <p:cNvPr id="1041" name="Text Box 17"/>
            <p:cNvSpPr txBox="1">
              <a:spLocks noChangeArrowheads="1"/>
            </p:cNvSpPr>
            <p:nvPr/>
          </p:nvSpPr>
          <p:spPr bwMode="auto">
            <a:xfrm>
              <a:off x="5328565" y="3730002"/>
              <a:ext cx="3466243" cy="8309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Exclusive Measurements</a:t>
              </a:r>
            </a:p>
            <a:p>
              <a:r>
                <a:rPr lang="en-US" sz="1600" dirty="0"/>
                <a:t>Momentum transfer to target</a:t>
              </a:r>
            </a:p>
            <a:p>
              <a:r>
                <a:rPr lang="en-US" sz="1600" dirty="0">
                  <a:solidFill>
                    <a:srgbClr val="3333CC"/>
                  </a:solidFill>
                </a:rPr>
                <a:t>Direct info about spatial distribution</a:t>
              </a:r>
            </a:p>
          </p:txBody>
        </p:sp>
        <p:sp>
          <p:nvSpPr>
            <p:cNvPr id="1042" name="Text Box 18"/>
            <p:cNvSpPr txBox="1">
              <a:spLocks noChangeArrowheads="1"/>
            </p:cNvSpPr>
            <p:nvPr/>
          </p:nvSpPr>
          <p:spPr bwMode="auto">
            <a:xfrm>
              <a:off x="-133292" y="3697690"/>
              <a:ext cx="3887057" cy="8309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Semi-inclusive measurements</a:t>
              </a:r>
            </a:p>
            <a:p>
              <a:r>
                <a:rPr lang="en-US" sz="1600" dirty="0"/>
                <a:t>Momentum transfer to quark</a:t>
              </a:r>
            </a:p>
            <a:p>
              <a:r>
                <a:rPr lang="en-US" sz="1600" dirty="0">
                  <a:solidFill>
                    <a:srgbClr val="3333CC"/>
                  </a:solidFill>
                </a:rPr>
                <a:t>Direct info about momentum distribution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043" name="Text Box 23"/>
            <p:cNvSpPr txBox="1">
              <a:spLocks noChangeArrowheads="1"/>
            </p:cNvSpPr>
            <p:nvPr/>
          </p:nvSpPr>
          <p:spPr bwMode="auto">
            <a:xfrm rot="2700000">
              <a:off x="4416283" y="2043163"/>
              <a:ext cx="7127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 sz="2000" b="0" dirty="0"/>
            </a:p>
          </p:txBody>
        </p:sp>
        <p:sp>
          <p:nvSpPr>
            <p:cNvPr id="359448" name="Text Box 24"/>
            <p:cNvSpPr txBox="1">
              <a:spLocks noChangeArrowheads="1"/>
            </p:cNvSpPr>
            <p:nvPr/>
          </p:nvSpPr>
          <p:spPr bwMode="auto">
            <a:xfrm>
              <a:off x="5320628" y="3199777"/>
              <a:ext cx="2438400" cy="406400"/>
            </a:xfrm>
            <a:prstGeom prst="rect">
              <a:avLst/>
            </a:prstGeom>
            <a:gradFill rotWithShape="1">
              <a:gsLst>
                <a:gs pos="0">
                  <a:srgbClr val="E4FEFF"/>
                </a:gs>
                <a:gs pos="35001">
                  <a:srgbClr val="EBFEFF"/>
                </a:gs>
                <a:gs pos="100000">
                  <a:srgbClr val="F6FFFF"/>
                </a:gs>
              </a:gsLst>
              <a:lin ang="16200000" scaled="1"/>
            </a:gradFill>
            <a:ln w="9525">
              <a:solidFill>
                <a:srgbClr val="D5E8EA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b="0">
                  <a:solidFill>
                    <a:srgbClr val="000000"/>
                  </a:solidFill>
                </a:rPr>
                <a:t>GPDs: H</a:t>
              </a:r>
              <a:r>
                <a:rPr lang="en-US" sz="2000" b="0" baseline="-25000">
                  <a:solidFill>
                    <a:srgbClr val="000000"/>
                  </a:solidFill>
                </a:rPr>
                <a:t>p</a:t>
              </a:r>
              <a:r>
                <a:rPr lang="en-US" sz="2000" b="0" baseline="30000">
                  <a:solidFill>
                    <a:srgbClr val="000000"/>
                  </a:solidFill>
                </a:rPr>
                <a:t>u</a:t>
              </a:r>
              <a:r>
                <a:rPr lang="en-US" sz="2000" b="0">
                  <a:solidFill>
                    <a:srgbClr val="000000"/>
                  </a:solidFill>
                </a:rPr>
                <a:t>(x,</a:t>
              </a:r>
              <a:r>
                <a:rPr lang="en-US" sz="2000" b="0">
                  <a:solidFill>
                    <a:srgbClr val="000000"/>
                  </a:solidFill>
                  <a:latin typeface="Symbol" charset="2"/>
                </a:rPr>
                <a:t>x</a:t>
              </a:r>
              <a:r>
                <a:rPr lang="en-US" sz="2000" b="0">
                  <a:solidFill>
                    <a:srgbClr val="000000"/>
                  </a:solidFill>
                </a:rPr>
                <a:t>,t), …</a:t>
              </a:r>
            </a:p>
          </p:txBody>
        </p:sp>
        <p:sp>
          <p:nvSpPr>
            <p:cNvPr id="1045" name="Line 26"/>
            <p:cNvSpPr>
              <a:spLocks noChangeShapeType="1"/>
            </p:cNvSpPr>
            <p:nvPr/>
          </p:nvSpPr>
          <p:spPr bwMode="auto">
            <a:xfrm>
              <a:off x="3728365" y="4106610"/>
              <a:ext cx="622788" cy="7409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46" name="Picture 55" descr="Snapshot 2009-09-27 10-27-26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9456" y="1267753"/>
              <a:ext cx="2342242" cy="1845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9446" name="Text Box 22"/>
            <p:cNvSpPr txBox="1">
              <a:spLocks noChangeArrowheads="1"/>
            </p:cNvSpPr>
            <p:nvPr/>
          </p:nvSpPr>
          <p:spPr bwMode="auto">
            <a:xfrm>
              <a:off x="-5435" y="910602"/>
              <a:ext cx="8991600" cy="33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500" b="0">
                  <a:solidFill>
                    <a:srgbClr val="3333CC"/>
                  </a:solidFill>
                </a:rPr>
                <a:t>Probability to find a quark </a:t>
              </a:r>
              <a:r>
                <a:rPr lang="en-US" sz="1500">
                  <a:solidFill>
                    <a:srgbClr val="3333CC"/>
                  </a:solidFill>
                </a:rPr>
                <a:t>q</a:t>
              </a:r>
              <a:r>
                <a:rPr lang="en-US" sz="1500" b="0">
                  <a:solidFill>
                    <a:srgbClr val="3333CC"/>
                  </a:solidFill>
                </a:rPr>
                <a:t> in a nucleon </a:t>
              </a:r>
              <a:r>
                <a:rPr lang="en-US" sz="1500">
                  <a:solidFill>
                    <a:srgbClr val="3333CC"/>
                  </a:solidFill>
                </a:rPr>
                <a:t>P</a:t>
              </a:r>
              <a:r>
                <a:rPr lang="en-US" sz="1500" b="0">
                  <a:solidFill>
                    <a:srgbClr val="3333CC"/>
                  </a:solidFill>
                </a:rPr>
                <a:t> with a certain polarization in a position </a:t>
              </a:r>
              <a:r>
                <a:rPr lang="en-US" sz="1500">
                  <a:solidFill>
                    <a:srgbClr val="3333CC"/>
                  </a:solidFill>
                </a:rPr>
                <a:t>r</a:t>
              </a:r>
              <a:r>
                <a:rPr lang="en-US" sz="1500" b="0">
                  <a:solidFill>
                    <a:srgbClr val="3333CC"/>
                  </a:solidFill>
                </a:rPr>
                <a:t> </a:t>
              </a:r>
              <a:r>
                <a:rPr lang="en-US" sz="1500">
                  <a:solidFill>
                    <a:srgbClr val="3333CC"/>
                  </a:solidFill>
                </a:rPr>
                <a:t> &amp;</a:t>
              </a:r>
              <a:r>
                <a:rPr lang="en-US" sz="1500" b="0">
                  <a:solidFill>
                    <a:srgbClr val="3333CC"/>
                  </a:solidFill>
                </a:rPr>
                <a:t> momentum </a:t>
              </a:r>
              <a:r>
                <a:rPr lang="en-US" sz="1500">
                  <a:solidFill>
                    <a:srgbClr val="3333CC"/>
                  </a:solidFill>
                </a:rPr>
                <a:t>k</a:t>
              </a:r>
              <a:r>
                <a:rPr lang="en-US" sz="1500" b="0">
                  <a:solidFill>
                    <a:srgbClr val="3333CC"/>
                  </a:solidFill>
                </a:rPr>
                <a:t> </a:t>
              </a:r>
            </a:p>
          </p:txBody>
        </p:sp>
        <p:sp>
          <p:nvSpPr>
            <p:cNvPr id="1048" name="Text Box 30"/>
            <p:cNvSpPr txBox="1">
              <a:spLocks noChangeArrowheads="1"/>
            </p:cNvSpPr>
            <p:nvPr/>
          </p:nvSpPr>
          <p:spPr bwMode="auto">
            <a:xfrm>
              <a:off x="990600" y="2570202"/>
              <a:ext cx="3505200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BE" sz="1100" dirty="0">
                  <a:solidFill>
                    <a:srgbClr val="008000"/>
                  </a:solidFill>
                </a:rPr>
                <a:t>[Wigner (1932)]</a:t>
              </a:r>
            </a:p>
            <a:p>
              <a:pPr algn="r"/>
              <a:r>
                <a:rPr lang="fr-BE" sz="1100" dirty="0">
                  <a:solidFill>
                    <a:srgbClr val="008000"/>
                  </a:solidFill>
                </a:rPr>
                <a:t>[Belitsky, Ji, Yuan (04)]</a:t>
              </a:r>
            </a:p>
            <a:p>
              <a:pPr algn="r"/>
              <a:r>
                <a:rPr lang="fr-BE" sz="1100" dirty="0">
                  <a:solidFill>
                    <a:srgbClr val="008000"/>
                  </a:solidFill>
                </a:rPr>
                <a:t>[Lorce’, BP (11)]</a:t>
              </a:r>
              <a:endParaRPr lang="fr-FR" sz="1100" dirty="0">
                <a:solidFill>
                  <a:srgbClr val="008000"/>
                </a:solidFill>
              </a:endParaRPr>
            </a:p>
          </p:txBody>
        </p:sp>
        <p:sp>
          <p:nvSpPr>
            <p:cNvPr id="1049" name="Text Box 31"/>
            <p:cNvSpPr txBox="1">
              <a:spLocks noChangeArrowheads="1"/>
            </p:cNvSpPr>
            <p:nvPr/>
          </p:nvSpPr>
          <p:spPr bwMode="auto">
            <a:xfrm>
              <a:off x="4351153" y="2590800"/>
              <a:ext cx="1287144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 sz="1100" dirty="0"/>
                <a:t>QM</a:t>
              </a:r>
            </a:p>
            <a:p>
              <a:r>
                <a:rPr lang="fr-BE" sz="1100" dirty="0"/>
                <a:t>QFT (Breit frame)</a:t>
              </a:r>
            </a:p>
            <a:p>
              <a:r>
                <a:rPr lang="fr-BE" sz="1100" dirty="0"/>
                <a:t>QFT (light cone)</a:t>
              </a:r>
            </a:p>
          </p:txBody>
        </p:sp>
        <p:pic>
          <p:nvPicPr>
            <p:cNvPr id="1050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6261660" y="1282139"/>
              <a:ext cx="1905001" cy="193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"/>
            <a:ext cx="7772400" cy="762000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GPDs and transverse imaging</a:t>
            </a:r>
            <a:endParaRPr lang="en-US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06" y="871917"/>
            <a:ext cx="7878794" cy="537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Deep Virtual Compton Scattering (DVCS)</a:t>
            </a:r>
            <a:endParaRPr lang="en-US" sz="3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3886200" cy="22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5638800"/>
            <a:ext cx="930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3-D Imaging conjointly in transverse impact parameter and longitudinal momentum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724400" y="914400"/>
            <a:ext cx="4343400" cy="3942472"/>
            <a:chOff x="4724400" y="914400"/>
            <a:chExt cx="4343400" cy="3942472"/>
          </a:xfrm>
        </p:grpSpPr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4400" y="914400"/>
              <a:ext cx="4343400" cy="3942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6400800" y="914400"/>
              <a:ext cx="15240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sp>
        <p:nvSpPr>
          <p:cNvPr id="13" name="TextBox 36"/>
          <p:cNvSpPr txBox="1">
            <a:spLocks noChangeArrowheads="1"/>
          </p:cNvSpPr>
          <p:nvPr/>
        </p:nvSpPr>
        <p:spPr bwMode="auto">
          <a:xfrm>
            <a:off x="381000" y="4038600"/>
            <a:ext cx="2438400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x: average fraction of quark 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    longitudinal momentum  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381000" y="4648200"/>
            <a:ext cx="2209755" cy="584775"/>
            <a:chOff x="228645" y="4876801"/>
            <a:chExt cx="2209755" cy="584775"/>
          </a:xfrm>
        </p:grpSpPr>
        <p:sp>
          <p:nvSpPr>
            <p:cNvPr id="17" name="Rectangle 41"/>
            <p:cNvSpPr>
              <a:spLocks noChangeArrowheads="1"/>
            </p:cNvSpPr>
            <p:nvPr/>
          </p:nvSpPr>
          <p:spPr bwMode="auto">
            <a:xfrm>
              <a:off x="228645" y="4876801"/>
              <a:ext cx="2209755" cy="5847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: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fraction of longitudinal 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momentum transfer</a:t>
              </a:r>
              <a:endPara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sym typeface="Symbol" pitchFamily="18" charset="2"/>
              </a:endParaRPr>
            </a:p>
          </p:txBody>
        </p:sp>
        <p:pic>
          <p:nvPicPr>
            <p:cNvPr id="7884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4953000"/>
              <a:ext cx="22396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2743200" y="4876800"/>
            <a:ext cx="6151043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H, E, H, 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eneralized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arton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stributions (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GPDs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8382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and Generalized Parton Distributions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3352800" y="4724400"/>
            <a:ext cx="31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~</a:t>
            </a:r>
            <a:endParaRPr lang="en-US" sz="2400" b="1" dirty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3657600" y="4724400"/>
            <a:ext cx="31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~</a:t>
            </a:r>
            <a:endParaRPr lang="en-US" sz="2400" b="1" dirty="0">
              <a:solidFill>
                <a:srgbClr val="FF0000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-12700"/>
            <a:ext cx="8153400" cy="7620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Deeply Virtual Compton Scattering (DVCS)</a:t>
            </a:r>
            <a:endParaRPr lang="en-US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405" y="1319213"/>
            <a:ext cx="290099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309529"/>
            <a:ext cx="5638800" cy="23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833091"/>
            <a:ext cx="5313312" cy="233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401"/>
            <a:ext cx="3581124" cy="167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" y="838200"/>
            <a:ext cx="662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Cleanest Probe at low medium energies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8.1|15.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30619</TotalTime>
  <Words>2413</Words>
  <Application>Microsoft Macintosh PowerPoint</Application>
  <PresentationFormat>On-screen Show (4:3)</PresentationFormat>
  <Paragraphs>341</Paragraphs>
  <Slides>32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Custom Design</vt:lpstr>
      <vt:lpstr>Orbit</vt:lpstr>
      <vt:lpstr>Equation</vt:lpstr>
      <vt:lpstr>…quation</vt:lpstr>
      <vt:lpstr>Nucleon Structure with Jefferson Lab at 12 GeV Upgrade</vt:lpstr>
      <vt:lpstr>12 GeV Upgrade Project</vt:lpstr>
      <vt:lpstr>Base equipment &amp; proposed equipment</vt:lpstr>
      <vt:lpstr>Elastic Scattering Form Factors</vt:lpstr>
      <vt:lpstr>Deeply Inelastic Scattering Parton Distributions</vt:lpstr>
      <vt:lpstr>Slide 6</vt:lpstr>
      <vt:lpstr>GPDs and transverse imaging</vt:lpstr>
      <vt:lpstr>Deep Virtual Compton Scattering (DVCS)</vt:lpstr>
      <vt:lpstr>Deeply Virtual Compton Scattering (DVCS)</vt:lpstr>
      <vt:lpstr>Slide 10</vt:lpstr>
      <vt:lpstr>Hall A DVCS/BH cross section on proton</vt:lpstr>
      <vt:lpstr>CLAS Proton BSA and Cross section</vt:lpstr>
      <vt:lpstr>Slide 13</vt:lpstr>
      <vt:lpstr>Slide 14</vt:lpstr>
      <vt:lpstr>Slide 15</vt:lpstr>
      <vt:lpstr>GPD Extraction – Im H</vt:lpstr>
      <vt:lpstr>Parton density in transversely polarized nucleon</vt:lpstr>
      <vt:lpstr>SIDIS Electroproduction of Pions</vt:lpstr>
      <vt:lpstr>The Multi-Hall SIDIS Program at 12 GeV </vt:lpstr>
      <vt:lpstr>JLab TMD Proton Program @ 12 GeV</vt:lpstr>
      <vt:lpstr>Slide 21</vt:lpstr>
      <vt:lpstr>Slide 22</vt:lpstr>
      <vt:lpstr>Slide 23</vt:lpstr>
      <vt:lpstr>Longitudinal Structure</vt:lpstr>
      <vt:lpstr>Slide 25</vt:lpstr>
      <vt:lpstr>Conclusions</vt:lpstr>
      <vt:lpstr>CLAS12 DVCS/BH Beam asymmetries ALU neutrons </vt:lpstr>
      <vt:lpstr>SIDIS and Transverse Momentum Distribution</vt:lpstr>
      <vt:lpstr>Diffraction and Imaging</vt:lpstr>
      <vt:lpstr>Physical content of GPDs H, E</vt:lpstr>
      <vt:lpstr>Slide 31</vt:lpstr>
      <vt:lpstr>Slide 32</vt:lpstr>
    </vt:vector>
  </TitlesOfParts>
  <Company>Home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Volker Burkert</dc:creator>
  <cp:lastModifiedBy>Latifa Elouadrhiri</cp:lastModifiedBy>
  <cp:revision>349</cp:revision>
  <cp:lastPrinted>2011-07-03T13:21:20Z</cp:lastPrinted>
  <dcterms:created xsi:type="dcterms:W3CDTF">2012-10-25T22:09:27Z</dcterms:created>
  <dcterms:modified xsi:type="dcterms:W3CDTF">2012-10-25T23:36:40Z</dcterms:modified>
</cp:coreProperties>
</file>