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1"/>
    <p:sldMasterId id="2147483750" r:id="rId2"/>
  </p:sldMasterIdLst>
  <p:notesMasterIdLst>
    <p:notesMasterId r:id="rId25"/>
  </p:notesMasterIdLst>
  <p:sldIdLst>
    <p:sldId id="378" r:id="rId3"/>
    <p:sldId id="379" r:id="rId4"/>
    <p:sldId id="405" r:id="rId5"/>
    <p:sldId id="404" r:id="rId6"/>
    <p:sldId id="408" r:id="rId7"/>
    <p:sldId id="406" r:id="rId8"/>
    <p:sldId id="407" r:id="rId9"/>
    <p:sldId id="400" r:id="rId10"/>
    <p:sldId id="409" r:id="rId11"/>
    <p:sldId id="410" r:id="rId12"/>
    <p:sldId id="411" r:id="rId13"/>
    <p:sldId id="412" r:id="rId14"/>
    <p:sldId id="413" r:id="rId15"/>
    <p:sldId id="414" r:id="rId16"/>
    <p:sldId id="415" r:id="rId17"/>
    <p:sldId id="416" r:id="rId18"/>
    <p:sldId id="401" r:id="rId19"/>
    <p:sldId id="417" r:id="rId20"/>
    <p:sldId id="418" r:id="rId21"/>
    <p:sldId id="419" r:id="rId22"/>
    <p:sldId id="420" r:id="rId23"/>
    <p:sldId id="422" r:id="rId24"/>
  </p:sldIdLst>
  <p:sldSz cx="9144000" cy="6858000" type="screen4x3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33CC"/>
    <a:srgbClr val="990099"/>
    <a:srgbClr val="FFFF66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8818" autoAdjust="0"/>
  </p:normalViewPr>
  <p:slideViewPr>
    <p:cSldViewPr snapToGrid="0" snapToObjects="1">
      <p:cViewPr varScale="1">
        <p:scale>
          <a:sx n="77" d="100"/>
          <a:sy n="77" d="100"/>
        </p:scale>
        <p:origin x="-9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erri\AppData\Local\Temp\%25%20Obligated%20by%20FY%20(Based%20on%20$310M%20TPC)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Sheet1!$A$22</c:f>
              <c:strCache>
                <c:ptCount val="1"/>
                <c:pt idx="0">
                  <c:v>% Obligated (by BAC)</c:v>
                </c:pt>
              </c:strCache>
            </c:strRef>
          </c:tx>
          <c:spPr>
            <a:ln>
              <a:solidFill>
                <a:srgbClr val="0033CC"/>
              </a:solidFill>
            </a:ln>
          </c:spPr>
          <c:marker>
            <c:spPr>
              <a:solidFill>
                <a:srgbClr val="0033CC"/>
              </a:solidFill>
              <a:ln>
                <a:solidFill>
                  <a:srgbClr val="0033CC"/>
                </a:solidFill>
              </a:ln>
            </c:spPr>
          </c:marker>
          <c:cat>
            <c:strRef>
              <c:f>Sheet1!$B$21:$H$21</c:f>
              <c:strCache>
                <c:ptCount val="7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</c:strCache>
            </c:strRef>
          </c:cat>
          <c:val>
            <c:numRef>
              <c:f>Sheet1!$B$22:$H$22</c:f>
              <c:numCache>
                <c:formatCode>General</c:formatCode>
                <c:ptCount val="7"/>
                <c:pt idx="0">
                  <c:v>2.9299999999999997</c:v>
                </c:pt>
                <c:pt idx="1">
                  <c:v>6.54</c:v>
                </c:pt>
                <c:pt idx="2">
                  <c:v>11.09</c:v>
                </c:pt>
                <c:pt idx="3">
                  <c:v>33.74</c:v>
                </c:pt>
                <c:pt idx="4">
                  <c:v>53.37</c:v>
                </c:pt>
                <c:pt idx="5">
                  <c:v>66.38</c:v>
                </c:pt>
                <c:pt idx="6">
                  <c:v>79.13</c:v>
                </c:pt>
              </c:numCache>
            </c:numRef>
          </c:val>
          <c:smooth val="1"/>
        </c:ser>
        <c:marker val="1"/>
        <c:axId val="40343808"/>
        <c:axId val="46682496"/>
      </c:lineChart>
      <c:catAx>
        <c:axId val="40343808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6682496"/>
        <c:crosses val="autoZero"/>
        <c:auto val="1"/>
        <c:lblAlgn val="ctr"/>
        <c:lblOffset val="100"/>
      </c:catAx>
      <c:valAx>
        <c:axId val="46682496"/>
        <c:scaling>
          <c:orientation val="minMax"/>
          <c:max val="1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0343808"/>
        <c:crosses val="autoZero"/>
        <c:crossBetween val="between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EB0DE91F-2BF0-4C4D-9FCE-E7E531C321AA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27C8661E-A719-45A4-96A6-17EAF87C59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3650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394" tIns="45696" rIns="91394" bIns="45696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936AE6F-0960-42F7-9669-79FC85849ACC}" type="slidenum">
              <a:rPr lang="en-US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9513" y="693738"/>
            <a:ext cx="4605337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195984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90635" tIns="45317" rIns="90635" bIns="45317"/>
          <a:lstStyle/>
          <a:p>
            <a:fld id="{C6B94555-30A9-4534-8C81-0B4F0AF1DAF1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8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7465" y="694717"/>
            <a:ext cx="4620011" cy="3449572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Note BSM not included in project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8401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672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4886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0813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3213"/>
            <a:ext cx="7770813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5539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6676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335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8253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312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5779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149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0924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8976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0473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6519446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95C3ACB1-9D5B-4C50-8733-64C120A39E65}" type="slidenum">
              <a:rPr lang="en-US" sz="1600" i="0" smtClean="0">
                <a:solidFill>
                  <a:schemeClr val="bg1"/>
                </a:solidFill>
                <a:latin typeface="Arial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600" i="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209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defTabSz="914400"/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3048000" y="6477000"/>
            <a:ext cx="29829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</a:rPr>
              <a:t>Thomas Jefferson National Accelerator Facility</a:t>
            </a:r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0" name="Picture 12" descr="JSA 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82000" y="6516688"/>
            <a:ext cx="5064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New JLab Logo wo word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475413"/>
            <a:ext cx="15240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2813050" y="6643688"/>
            <a:ext cx="34353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000000"/>
                </a:solidFill>
                <a:latin typeface="Times New Roman" pitchFamily="18" charset="0"/>
              </a:rPr>
              <a:t> R.. </a:t>
            </a:r>
            <a:r>
              <a:rPr lang="en-US" sz="800" i="1" dirty="0" err="1">
                <a:solidFill>
                  <a:srgbClr val="000000"/>
                </a:solidFill>
                <a:latin typeface="Times New Roman" pitchFamily="18" charset="0"/>
              </a:rPr>
              <a:t>McKeown</a:t>
            </a:r>
            <a:r>
              <a:rPr lang="en-US" sz="800" i="1" dirty="0">
                <a:solidFill>
                  <a:srgbClr val="000000"/>
                </a:solidFill>
                <a:latin typeface="Times New Roman" pitchFamily="18" charset="0"/>
              </a:rPr>
              <a:t>                          </a:t>
            </a:r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</a:rPr>
              <a:t>Page </a:t>
            </a:r>
            <a:fld id="{3BF0C78C-53C2-4EC5-B0B1-6F46FDE5308E}" type="slidenum">
              <a:rPr lang="en-US" sz="1000" i="1">
                <a:solidFill>
                  <a:srgbClr val="000000"/>
                </a:solidFill>
                <a:latin typeface="Times New Roman" pitchFamily="18" charset="0"/>
              </a:rPr>
              <a:pPr algn="ct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" name="Picture 15" descr="final_doe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24800" y="6465888"/>
            <a:ext cx="39211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sl.cua.edu/cua_phy/index.php/File:Assembly08.jpg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1"/>
          <a:stretch>
            <a:fillRect/>
          </a:stretch>
        </p:blipFill>
        <p:spPr bwMode="auto">
          <a:xfrm>
            <a:off x="0" y="651331"/>
            <a:ext cx="9144000" cy="54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0020" y="6141720"/>
            <a:ext cx="4998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User Satellite Meeting @ DNP2012</a:t>
            </a:r>
          </a:p>
          <a:p>
            <a:pPr defTabSz="914400"/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October 25, 2012</a:t>
            </a:r>
          </a:p>
          <a:p>
            <a:pPr defTabSz="9144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0020" y="994231"/>
            <a:ext cx="552237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JLab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12 </a:t>
            </a:r>
            <a:r>
              <a:rPr lang="en-US" sz="36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GeV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Upgrade Status</a:t>
            </a:r>
            <a:endParaRPr lang="en-US" sz="36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160020" y="547151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Rolf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Ent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7" name="Group 316"/>
          <p:cNvGrpSpPr/>
          <p:nvPr/>
        </p:nvGrpSpPr>
        <p:grpSpPr>
          <a:xfrm>
            <a:off x="5380721" y="2603261"/>
            <a:ext cx="3530633" cy="3188898"/>
            <a:chOff x="4852927" y="2543885"/>
            <a:chExt cx="3749678" cy="3386741"/>
          </a:xfrm>
        </p:grpSpPr>
        <p:grpSp>
          <p:nvGrpSpPr>
            <p:cNvPr id="11" name="Group 10"/>
            <p:cNvGrpSpPr/>
            <p:nvPr/>
          </p:nvGrpSpPr>
          <p:grpSpPr>
            <a:xfrm>
              <a:off x="4852927" y="2543885"/>
              <a:ext cx="3749678" cy="3386741"/>
              <a:chOff x="-45530" y="1960258"/>
              <a:chExt cx="4075248" cy="3680799"/>
            </a:xfrm>
          </p:grpSpPr>
          <p:grpSp>
            <p:nvGrpSpPr>
              <p:cNvPr id="12" name="Group 327"/>
              <p:cNvGrpSpPr>
                <a:grpSpLocks/>
              </p:cNvGrpSpPr>
              <p:nvPr/>
            </p:nvGrpSpPr>
            <p:grpSpPr bwMode="auto">
              <a:xfrm>
                <a:off x="-45530" y="1960258"/>
                <a:ext cx="4075248" cy="3680799"/>
                <a:chOff x="873129" y="1524000"/>
                <a:chExt cx="4886321" cy="4592644"/>
              </a:xfrm>
            </p:grpSpPr>
            <p:grpSp>
              <p:nvGrpSpPr>
                <p:cNvPr id="26" name="Group 408"/>
                <p:cNvGrpSpPr>
                  <a:grpSpLocks/>
                </p:cNvGrpSpPr>
                <p:nvPr/>
              </p:nvGrpSpPr>
              <p:grpSpPr bwMode="auto">
                <a:xfrm>
                  <a:off x="3810000" y="1524000"/>
                  <a:ext cx="1949450" cy="1509713"/>
                  <a:chOff x="2400" y="960"/>
                  <a:chExt cx="1228" cy="951"/>
                </a:xfrm>
              </p:grpSpPr>
              <p:grpSp>
                <p:nvGrpSpPr>
                  <p:cNvPr id="291" name="Group 407"/>
                  <p:cNvGrpSpPr>
                    <a:grpSpLocks/>
                  </p:cNvGrpSpPr>
                  <p:nvPr/>
                </p:nvGrpSpPr>
                <p:grpSpPr bwMode="auto">
                  <a:xfrm>
                    <a:off x="2477" y="960"/>
                    <a:ext cx="1151" cy="912"/>
                    <a:chOff x="2477" y="960"/>
                    <a:chExt cx="1151" cy="912"/>
                  </a:xfrm>
                </p:grpSpPr>
                <p:sp>
                  <p:nvSpPr>
                    <p:cNvPr id="293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77" y="1870"/>
                      <a:ext cx="0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4" name="Freeform 318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5" name="Freeform 319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6" name="Freeform 320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239 w 323"/>
                        <a:gd name="T9" fmla="*/ 0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23"/>
                        <a:gd name="T16" fmla="*/ 0 h 117"/>
                        <a:gd name="T17" fmla="*/ 323 w 32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  <a:lnTo>
                            <a:pt x="239" y="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7" name="Freeform 321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23"/>
                        <a:gd name="T13" fmla="*/ 0 h 117"/>
                        <a:gd name="T14" fmla="*/ 323 w 323"/>
                        <a:gd name="T15" fmla="*/ 117 h 11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8" name="Freeform 322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9" name="Freeform 323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0" name="Freeform 32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2 w 90"/>
                        <a:gd name="T1" fmla="*/ 19 h 108"/>
                        <a:gd name="T2" fmla="*/ 48 w 90"/>
                        <a:gd name="T3" fmla="*/ 19 h 108"/>
                        <a:gd name="T4" fmla="*/ 53 w 90"/>
                        <a:gd name="T5" fmla="*/ 21 h 108"/>
                        <a:gd name="T6" fmla="*/ 59 w 90"/>
                        <a:gd name="T7" fmla="*/ 22 h 108"/>
                        <a:gd name="T8" fmla="*/ 63 w 90"/>
                        <a:gd name="T9" fmla="*/ 27 h 108"/>
                        <a:gd name="T10" fmla="*/ 64 w 90"/>
                        <a:gd name="T11" fmla="*/ 27 h 108"/>
                        <a:gd name="T12" fmla="*/ 66 w 90"/>
                        <a:gd name="T13" fmla="*/ 33 h 108"/>
                        <a:gd name="T14" fmla="*/ 66 w 90"/>
                        <a:gd name="T15" fmla="*/ 42 h 108"/>
                        <a:gd name="T16" fmla="*/ 66 w 90"/>
                        <a:gd name="T17" fmla="*/ 53 h 108"/>
                        <a:gd name="T18" fmla="*/ 64 w 90"/>
                        <a:gd name="T19" fmla="*/ 63 h 108"/>
                        <a:gd name="T20" fmla="*/ 61 w 90"/>
                        <a:gd name="T21" fmla="*/ 70 h 108"/>
                        <a:gd name="T22" fmla="*/ 55 w 90"/>
                        <a:gd name="T23" fmla="*/ 73 h 108"/>
                        <a:gd name="T24" fmla="*/ 50 w 90"/>
                        <a:gd name="T25" fmla="*/ 74 h 108"/>
                        <a:gd name="T26" fmla="*/ 42 w 90"/>
                        <a:gd name="T27" fmla="*/ 75 h 108"/>
                        <a:gd name="T28" fmla="*/ 20 w 90"/>
                        <a:gd name="T29" fmla="*/ 75 h 108"/>
                        <a:gd name="T30" fmla="*/ 20 w 90"/>
                        <a:gd name="T31" fmla="*/ 19 h 108"/>
                        <a:gd name="T32" fmla="*/ 42 w 90"/>
                        <a:gd name="T33" fmla="*/ 19 h 108"/>
                        <a:gd name="T34" fmla="*/ 46 w 90"/>
                        <a:gd name="T35" fmla="*/ 0 h 108"/>
                        <a:gd name="T36" fmla="*/ 0 w 90"/>
                        <a:gd name="T37" fmla="*/ 0 h 108"/>
                        <a:gd name="T38" fmla="*/ 0 w 90"/>
                        <a:gd name="T39" fmla="*/ 88 h 108"/>
                        <a:gd name="T40" fmla="*/ 46 w 90"/>
                        <a:gd name="T41" fmla="*/ 88 h 108"/>
                        <a:gd name="T42" fmla="*/ 61 w 90"/>
                        <a:gd name="T43" fmla="*/ 84 h 108"/>
                        <a:gd name="T44" fmla="*/ 72 w 90"/>
                        <a:gd name="T45" fmla="*/ 79 h 108"/>
                        <a:gd name="T46" fmla="*/ 81 w 90"/>
                        <a:gd name="T47" fmla="*/ 74 h 108"/>
                        <a:gd name="T48" fmla="*/ 89 w 90"/>
                        <a:gd name="T49" fmla="*/ 61 h 108"/>
                        <a:gd name="T50" fmla="*/ 90 w 90"/>
                        <a:gd name="T51" fmla="*/ 40 h 108"/>
                        <a:gd name="T52" fmla="*/ 89 w 90"/>
                        <a:gd name="T53" fmla="*/ 33 h 108"/>
                        <a:gd name="T54" fmla="*/ 89 w 90"/>
                        <a:gd name="T55" fmla="*/ 27 h 108"/>
                        <a:gd name="T56" fmla="*/ 85 w 90"/>
                        <a:gd name="T57" fmla="*/ 24 h 108"/>
                        <a:gd name="T58" fmla="*/ 81 w 90"/>
                        <a:gd name="T59" fmla="*/ 15 h 108"/>
                        <a:gd name="T60" fmla="*/ 76 w 90"/>
                        <a:gd name="T61" fmla="*/ 9 h 108"/>
                        <a:gd name="T62" fmla="*/ 68 w 90"/>
                        <a:gd name="T63" fmla="*/ 6 h 108"/>
                        <a:gd name="T64" fmla="*/ 63 w 90"/>
                        <a:gd name="T65" fmla="*/ 2 h 108"/>
                        <a:gd name="T66" fmla="*/ 55 w 90"/>
                        <a:gd name="T67" fmla="*/ 0 h 108"/>
                        <a:gd name="T68" fmla="*/ 46 w 90"/>
                        <a:gd name="T69" fmla="*/ 0 h 108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90"/>
                        <a:gd name="T106" fmla="*/ 0 h 108"/>
                        <a:gd name="T107" fmla="*/ 90 w 90"/>
                        <a:gd name="T108" fmla="*/ 108 h 108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90" h="108">
                          <a:moveTo>
                            <a:pt x="42" y="19"/>
                          </a:moveTo>
                          <a:lnTo>
                            <a:pt x="48" y="19"/>
                          </a:lnTo>
                          <a:lnTo>
                            <a:pt x="53" y="21"/>
                          </a:lnTo>
                          <a:lnTo>
                            <a:pt x="59" y="22"/>
                          </a:lnTo>
                          <a:lnTo>
                            <a:pt x="63" y="28"/>
                          </a:lnTo>
                          <a:lnTo>
                            <a:pt x="64" y="34"/>
                          </a:lnTo>
                          <a:lnTo>
                            <a:pt x="66" y="43"/>
                          </a:lnTo>
                          <a:lnTo>
                            <a:pt x="66" y="52"/>
                          </a:lnTo>
                          <a:lnTo>
                            <a:pt x="66" y="63"/>
                          </a:lnTo>
                          <a:lnTo>
                            <a:pt x="64" y="73"/>
                          </a:lnTo>
                          <a:lnTo>
                            <a:pt x="61" y="80"/>
                          </a:lnTo>
                          <a:lnTo>
                            <a:pt x="55" y="86"/>
                          </a:lnTo>
                          <a:lnTo>
                            <a:pt x="50" y="87"/>
                          </a:lnTo>
                          <a:lnTo>
                            <a:pt x="42" y="89"/>
                          </a:lnTo>
                          <a:lnTo>
                            <a:pt x="20" y="89"/>
                          </a:lnTo>
                          <a:lnTo>
                            <a:pt x="20" y="19"/>
                          </a:lnTo>
                          <a:lnTo>
                            <a:pt x="42" y="19"/>
                          </a:lnTo>
                          <a:close/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1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3472" y="1025"/>
                      <a:ext cx="46" cy="69"/>
                    </a:xfrm>
                    <a:custGeom>
                      <a:avLst/>
                      <a:gdLst>
                        <a:gd name="T0" fmla="*/ 22 w 46"/>
                        <a:gd name="T1" fmla="*/ 0 h 70"/>
                        <a:gd name="T2" fmla="*/ 28 w 46"/>
                        <a:gd name="T3" fmla="*/ 0 h 70"/>
                        <a:gd name="T4" fmla="*/ 33 w 46"/>
                        <a:gd name="T5" fmla="*/ 2 h 70"/>
                        <a:gd name="T6" fmla="*/ 39 w 46"/>
                        <a:gd name="T7" fmla="*/ 3 h 70"/>
                        <a:gd name="T8" fmla="*/ 43 w 46"/>
                        <a:gd name="T9" fmla="*/ 9 h 70"/>
                        <a:gd name="T10" fmla="*/ 44 w 46"/>
                        <a:gd name="T11" fmla="*/ 15 h 70"/>
                        <a:gd name="T12" fmla="*/ 46 w 46"/>
                        <a:gd name="T13" fmla="*/ 24 h 70"/>
                        <a:gd name="T14" fmla="*/ 46 w 46"/>
                        <a:gd name="T15" fmla="*/ 33 h 70"/>
                        <a:gd name="T16" fmla="*/ 46 w 46"/>
                        <a:gd name="T17" fmla="*/ 35 h 70"/>
                        <a:gd name="T18" fmla="*/ 44 w 46"/>
                        <a:gd name="T19" fmla="*/ 44 h 70"/>
                        <a:gd name="T20" fmla="*/ 41 w 46"/>
                        <a:gd name="T21" fmla="*/ 51 h 70"/>
                        <a:gd name="T22" fmla="*/ 35 w 46"/>
                        <a:gd name="T23" fmla="*/ 57 h 70"/>
                        <a:gd name="T24" fmla="*/ 30 w 46"/>
                        <a:gd name="T25" fmla="*/ 58 h 70"/>
                        <a:gd name="T26" fmla="*/ 22 w 46"/>
                        <a:gd name="T27" fmla="*/ 60 h 70"/>
                        <a:gd name="T28" fmla="*/ 0 w 46"/>
                        <a:gd name="T29" fmla="*/ 60 h 70"/>
                        <a:gd name="T30" fmla="*/ 0 w 46"/>
                        <a:gd name="T31" fmla="*/ 0 h 70"/>
                        <a:gd name="T32" fmla="*/ 22 w 46"/>
                        <a:gd name="T33" fmla="*/ 0 h 7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46"/>
                        <a:gd name="T52" fmla="*/ 0 h 70"/>
                        <a:gd name="T53" fmla="*/ 46 w 46"/>
                        <a:gd name="T54" fmla="*/ 70 h 7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46" h="70">
                          <a:moveTo>
                            <a:pt x="22" y="0"/>
                          </a:moveTo>
                          <a:lnTo>
                            <a:pt x="28" y="0"/>
                          </a:lnTo>
                          <a:lnTo>
                            <a:pt x="33" y="2"/>
                          </a:lnTo>
                          <a:lnTo>
                            <a:pt x="39" y="3"/>
                          </a:lnTo>
                          <a:lnTo>
                            <a:pt x="43" y="9"/>
                          </a:lnTo>
                          <a:lnTo>
                            <a:pt x="44" y="15"/>
                          </a:lnTo>
                          <a:lnTo>
                            <a:pt x="46" y="24"/>
                          </a:lnTo>
                          <a:lnTo>
                            <a:pt x="46" y="33"/>
                          </a:lnTo>
                          <a:lnTo>
                            <a:pt x="46" y="44"/>
                          </a:lnTo>
                          <a:lnTo>
                            <a:pt x="44" y="54"/>
                          </a:lnTo>
                          <a:lnTo>
                            <a:pt x="41" y="61"/>
                          </a:lnTo>
                          <a:lnTo>
                            <a:pt x="35" y="67"/>
                          </a:lnTo>
                          <a:lnTo>
                            <a:pt x="30" y="68"/>
                          </a:lnTo>
                          <a:lnTo>
                            <a:pt x="22" y="70"/>
                          </a:lnTo>
                          <a:lnTo>
                            <a:pt x="0" y="70"/>
                          </a:lnTo>
                          <a:lnTo>
                            <a:pt x="0" y="0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2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6 w 90"/>
                        <a:gd name="T1" fmla="*/ 0 h 108"/>
                        <a:gd name="T2" fmla="*/ 0 w 90"/>
                        <a:gd name="T3" fmla="*/ 0 h 108"/>
                        <a:gd name="T4" fmla="*/ 0 w 90"/>
                        <a:gd name="T5" fmla="*/ 88 h 108"/>
                        <a:gd name="T6" fmla="*/ 46 w 90"/>
                        <a:gd name="T7" fmla="*/ 88 h 108"/>
                        <a:gd name="T8" fmla="*/ 61 w 90"/>
                        <a:gd name="T9" fmla="*/ 84 h 108"/>
                        <a:gd name="T10" fmla="*/ 72 w 90"/>
                        <a:gd name="T11" fmla="*/ 79 h 108"/>
                        <a:gd name="T12" fmla="*/ 81 w 90"/>
                        <a:gd name="T13" fmla="*/ 74 h 108"/>
                        <a:gd name="T14" fmla="*/ 89 w 90"/>
                        <a:gd name="T15" fmla="*/ 61 h 108"/>
                        <a:gd name="T16" fmla="*/ 90 w 90"/>
                        <a:gd name="T17" fmla="*/ 40 h 108"/>
                        <a:gd name="T18" fmla="*/ 89 w 90"/>
                        <a:gd name="T19" fmla="*/ 33 h 108"/>
                        <a:gd name="T20" fmla="*/ 89 w 90"/>
                        <a:gd name="T21" fmla="*/ 27 h 108"/>
                        <a:gd name="T22" fmla="*/ 85 w 90"/>
                        <a:gd name="T23" fmla="*/ 24 h 108"/>
                        <a:gd name="T24" fmla="*/ 81 w 90"/>
                        <a:gd name="T25" fmla="*/ 15 h 108"/>
                        <a:gd name="T26" fmla="*/ 76 w 90"/>
                        <a:gd name="T27" fmla="*/ 9 h 108"/>
                        <a:gd name="T28" fmla="*/ 68 w 90"/>
                        <a:gd name="T29" fmla="*/ 6 h 108"/>
                        <a:gd name="T30" fmla="*/ 63 w 90"/>
                        <a:gd name="T31" fmla="*/ 2 h 108"/>
                        <a:gd name="T32" fmla="*/ 55 w 90"/>
                        <a:gd name="T33" fmla="*/ 0 h 108"/>
                        <a:gd name="T34" fmla="*/ 46 w 90"/>
                        <a:gd name="T35" fmla="*/ 0 h 108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90"/>
                        <a:gd name="T55" fmla="*/ 0 h 108"/>
                        <a:gd name="T56" fmla="*/ 90 w 90"/>
                        <a:gd name="T57" fmla="*/ 108 h 108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90" h="108"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3" name="Freeform 327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4" name="Freeform 328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5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2925" y="1130"/>
                      <a:ext cx="176" cy="70"/>
                    </a:xfrm>
                    <a:custGeom>
                      <a:avLst/>
                      <a:gdLst>
                        <a:gd name="T0" fmla="*/ 176 w 176"/>
                        <a:gd name="T1" fmla="*/ 35 h 71"/>
                        <a:gd name="T2" fmla="*/ 89 w 176"/>
                        <a:gd name="T3" fmla="*/ 61 h 71"/>
                        <a:gd name="T4" fmla="*/ 0 w 176"/>
                        <a:gd name="T5" fmla="*/ 30 h 71"/>
                        <a:gd name="T6" fmla="*/ 87 w 176"/>
                        <a:gd name="T7" fmla="*/ 0 h 71"/>
                        <a:gd name="T8" fmla="*/ 176 w 176"/>
                        <a:gd name="T9" fmla="*/ 35 h 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6"/>
                        <a:gd name="T16" fmla="*/ 0 h 71"/>
                        <a:gd name="T17" fmla="*/ 176 w 176"/>
                        <a:gd name="T18" fmla="*/ 71 h 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6" h="71">
                          <a:moveTo>
                            <a:pt x="176" y="39"/>
                          </a:moveTo>
                          <a:lnTo>
                            <a:pt x="89" y="71"/>
                          </a:lnTo>
                          <a:lnTo>
                            <a:pt x="0" y="30"/>
                          </a:lnTo>
                          <a:lnTo>
                            <a:pt x="87" y="0"/>
                          </a:lnTo>
                          <a:lnTo>
                            <a:pt x="176" y="39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6" name="Freeform 330"/>
                    <p:cNvSpPr>
                      <a:spLocks/>
                    </p:cNvSpPr>
                    <p:nvPr/>
                  </p:nvSpPr>
                  <p:spPr bwMode="auto">
                    <a:xfrm>
                      <a:off x="3014" y="1169"/>
                      <a:ext cx="87" cy="119"/>
                    </a:xfrm>
                    <a:custGeom>
                      <a:avLst/>
                      <a:gdLst>
                        <a:gd name="T0" fmla="*/ 0 w 87"/>
                        <a:gd name="T1" fmla="*/ 101 h 121"/>
                        <a:gd name="T2" fmla="*/ 0 w 87"/>
                        <a:gd name="T3" fmla="*/ 30 h 121"/>
                        <a:gd name="T4" fmla="*/ 87 w 87"/>
                        <a:gd name="T5" fmla="*/ 0 h 121"/>
                        <a:gd name="T6" fmla="*/ 87 w 87"/>
                        <a:gd name="T7" fmla="*/ 76 h 121"/>
                        <a:gd name="T8" fmla="*/ 0 w 87"/>
                        <a:gd name="T9" fmla="*/ 101 h 1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7"/>
                        <a:gd name="T16" fmla="*/ 0 h 121"/>
                        <a:gd name="T17" fmla="*/ 87 w 87"/>
                        <a:gd name="T18" fmla="*/ 121 h 1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7" h="121">
                          <a:moveTo>
                            <a:pt x="0" y="121"/>
                          </a:moveTo>
                          <a:lnTo>
                            <a:pt x="0" y="32"/>
                          </a:lnTo>
                          <a:lnTo>
                            <a:pt x="87" y="0"/>
                          </a:lnTo>
                          <a:lnTo>
                            <a:pt x="87" y="86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7" name="Freeform 332"/>
                    <p:cNvSpPr>
                      <a:spLocks/>
                    </p:cNvSpPr>
                    <p:nvPr/>
                  </p:nvSpPr>
                  <p:spPr bwMode="auto">
                    <a:xfrm>
                      <a:off x="3099" y="1110"/>
                      <a:ext cx="238" cy="105"/>
                    </a:xfrm>
                    <a:custGeom>
                      <a:avLst/>
                      <a:gdLst>
                        <a:gd name="T0" fmla="*/ 238 w 238"/>
                        <a:gd name="T1" fmla="*/ 0 h 106"/>
                        <a:gd name="T2" fmla="*/ 206 w 238"/>
                        <a:gd name="T3" fmla="*/ 30 h 106"/>
                        <a:gd name="T4" fmla="*/ 184 w 238"/>
                        <a:gd name="T5" fmla="*/ 15 h 106"/>
                        <a:gd name="T6" fmla="*/ 165 w 238"/>
                        <a:gd name="T7" fmla="*/ 41 h 106"/>
                        <a:gd name="T8" fmla="*/ 145 w 238"/>
                        <a:gd name="T9" fmla="*/ 26 h 106"/>
                        <a:gd name="T10" fmla="*/ 132 w 238"/>
                        <a:gd name="T11" fmla="*/ 53 h 106"/>
                        <a:gd name="T12" fmla="*/ 112 w 238"/>
                        <a:gd name="T13" fmla="*/ 43 h 106"/>
                        <a:gd name="T14" fmla="*/ 100 w 238"/>
                        <a:gd name="T15" fmla="*/ 61 h 106"/>
                        <a:gd name="T16" fmla="*/ 78 w 238"/>
                        <a:gd name="T17" fmla="*/ 53 h 106"/>
                        <a:gd name="T18" fmla="*/ 67 w 238"/>
                        <a:gd name="T19" fmla="*/ 73 h 106"/>
                        <a:gd name="T20" fmla="*/ 45 w 238"/>
                        <a:gd name="T21" fmla="*/ 59 h 106"/>
                        <a:gd name="T22" fmla="*/ 32 w 238"/>
                        <a:gd name="T23" fmla="*/ 86 h 106"/>
                        <a:gd name="T24" fmla="*/ 15 w 238"/>
                        <a:gd name="T25" fmla="*/ 68 h 106"/>
                        <a:gd name="T26" fmla="*/ 0 w 238"/>
                        <a:gd name="T27" fmla="*/ 96 h 10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38"/>
                        <a:gd name="T43" fmla="*/ 0 h 106"/>
                        <a:gd name="T44" fmla="*/ 238 w 238"/>
                        <a:gd name="T45" fmla="*/ 106 h 106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38" h="106">
                          <a:moveTo>
                            <a:pt x="238" y="0"/>
                          </a:moveTo>
                          <a:lnTo>
                            <a:pt x="206" y="30"/>
                          </a:lnTo>
                          <a:lnTo>
                            <a:pt x="184" y="15"/>
                          </a:lnTo>
                          <a:lnTo>
                            <a:pt x="165" y="41"/>
                          </a:lnTo>
                          <a:lnTo>
                            <a:pt x="145" y="26"/>
                          </a:lnTo>
                          <a:lnTo>
                            <a:pt x="132" y="54"/>
                          </a:lnTo>
                          <a:lnTo>
                            <a:pt x="112" y="43"/>
                          </a:lnTo>
                          <a:lnTo>
                            <a:pt x="100" y="71"/>
                          </a:lnTo>
                          <a:lnTo>
                            <a:pt x="78" y="56"/>
                          </a:lnTo>
                          <a:lnTo>
                            <a:pt x="67" y="83"/>
                          </a:lnTo>
                          <a:lnTo>
                            <a:pt x="45" y="69"/>
                          </a:lnTo>
                          <a:lnTo>
                            <a:pt x="32" y="96"/>
                          </a:lnTo>
                          <a:lnTo>
                            <a:pt x="15" y="78"/>
                          </a:lnTo>
                          <a:lnTo>
                            <a:pt x="0" y="10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8" name="Line 3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77" y="1234"/>
                      <a:ext cx="92" cy="4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292" name="Freeform 331"/>
                  <p:cNvSpPr>
                    <a:spLocks/>
                  </p:cNvSpPr>
                  <p:nvPr/>
                </p:nvSpPr>
                <p:spPr bwMode="auto">
                  <a:xfrm>
                    <a:off x="2400" y="1275"/>
                    <a:ext cx="477" cy="636"/>
                  </a:xfrm>
                  <a:custGeom>
                    <a:avLst/>
                    <a:gdLst>
                      <a:gd name="T0" fmla="*/ 0 w 477"/>
                      <a:gd name="T1" fmla="*/ 636 h 636"/>
                      <a:gd name="T2" fmla="*/ 247 w 477"/>
                      <a:gd name="T3" fmla="*/ 493 h 636"/>
                      <a:gd name="T4" fmla="*/ 477 w 477"/>
                      <a:gd name="T5" fmla="*/ 0 h 636"/>
                      <a:gd name="T6" fmla="*/ 0 60000 65536"/>
                      <a:gd name="T7" fmla="*/ 0 60000 65536"/>
                      <a:gd name="T8" fmla="*/ 0 60000 65536"/>
                      <a:gd name="T9" fmla="*/ 0 w 477"/>
                      <a:gd name="T10" fmla="*/ 0 h 636"/>
                      <a:gd name="T11" fmla="*/ 477 w 477"/>
                      <a:gd name="T12" fmla="*/ 636 h 6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77" h="636">
                        <a:moveTo>
                          <a:pt x="0" y="636"/>
                        </a:moveTo>
                        <a:lnTo>
                          <a:pt x="247" y="493"/>
                        </a:lnTo>
                        <a:lnTo>
                          <a:pt x="477" y="0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7" name="Group 429"/>
                <p:cNvGrpSpPr>
                  <a:grpSpLocks/>
                </p:cNvGrpSpPr>
                <p:nvPr/>
              </p:nvGrpSpPr>
              <p:grpSpPr bwMode="auto">
                <a:xfrm>
                  <a:off x="1143000" y="2286001"/>
                  <a:ext cx="4473576" cy="2576513"/>
                  <a:chOff x="672" y="1440"/>
                  <a:chExt cx="2818" cy="1623"/>
                </a:xfrm>
              </p:grpSpPr>
              <p:sp>
                <p:nvSpPr>
                  <p:cNvPr id="107" name="Freeform 135"/>
                  <p:cNvSpPr>
                    <a:spLocks/>
                  </p:cNvSpPr>
                  <p:nvPr/>
                </p:nvSpPr>
                <p:spPr bwMode="auto">
                  <a:xfrm>
                    <a:off x="672" y="2375"/>
                    <a:ext cx="1687" cy="688"/>
                  </a:xfrm>
                  <a:custGeom>
                    <a:avLst/>
                    <a:gdLst>
                      <a:gd name="T0" fmla="*/ 934 w 1687"/>
                      <a:gd name="T1" fmla="*/ 0 h 688"/>
                      <a:gd name="T2" fmla="*/ 794 w 1687"/>
                      <a:gd name="T3" fmla="*/ 17 h 688"/>
                      <a:gd name="T4" fmla="*/ 756 w 1687"/>
                      <a:gd name="T5" fmla="*/ 39 h 688"/>
                      <a:gd name="T6" fmla="*/ 727 w 1687"/>
                      <a:gd name="T7" fmla="*/ 60 h 688"/>
                      <a:gd name="T8" fmla="*/ 705 w 1687"/>
                      <a:gd name="T9" fmla="*/ 76 h 688"/>
                      <a:gd name="T10" fmla="*/ 692 w 1687"/>
                      <a:gd name="T11" fmla="*/ 89 h 688"/>
                      <a:gd name="T12" fmla="*/ 682 w 1687"/>
                      <a:gd name="T13" fmla="*/ 99 h 688"/>
                      <a:gd name="T14" fmla="*/ 680 w 1687"/>
                      <a:gd name="T15" fmla="*/ 101 h 688"/>
                      <a:gd name="T16" fmla="*/ 649 w 1687"/>
                      <a:gd name="T17" fmla="*/ 136 h 688"/>
                      <a:gd name="T18" fmla="*/ 628 w 1687"/>
                      <a:gd name="T19" fmla="*/ 169 h 688"/>
                      <a:gd name="T20" fmla="*/ 616 w 1687"/>
                      <a:gd name="T21" fmla="*/ 202 h 688"/>
                      <a:gd name="T22" fmla="*/ 612 w 1687"/>
                      <a:gd name="T23" fmla="*/ 232 h 688"/>
                      <a:gd name="T24" fmla="*/ 614 w 1687"/>
                      <a:gd name="T25" fmla="*/ 260 h 688"/>
                      <a:gd name="T26" fmla="*/ 617 w 1687"/>
                      <a:gd name="T27" fmla="*/ 286 h 688"/>
                      <a:gd name="T28" fmla="*/ 627 w 1687"/>
                      <a:gd name="T29" fmla="*/ 308 h 688"/>
                      <a:gd name="T30" fmla="*/ 634 w 1687"/>
                      <a:gd name="T31" fmla="*/ 325 h 688"/>
                      <a:gd name="T32" fmla="*/ 643 w 1687"/>
                      <a:gd name="T33" fmla="*/ 338 h 688"/>
                      <a:gd name="T34" fmla="*/ 649 w 1687"/>
                      <a:gd name="T35" fmla="*/ 347 h 688"/>
                      <a:gd name="T36" fmla="*/ 651 w 1687"/>
                      <a:gd name="T37" fmla="*/ 349 h 688"/>
                      <a:gd name="T38" fmla="*/ 682 w 1687"/>
                      <a:gd name="T39" fmla="*/ 384 h 688"/>
                      <a:gd name="T40" fmla="*/ 719 w 1687"/>
                      <a:gd name="T41" fmla="*/ 412 h 688"/>
                      <a:gd name="T42" fmla="*/ 758 w 1687"/>
                      <a:gd name="T43" fmla="*/ 434 h 688"/>
                      <a:gd name="T44" fmla="*/ 797 w 1687"/>
                      <a:gd name="T45" fmla="*/ 451 h 688"/>
                      <a:gd name="T46" fmla="*/ 834 w 1687"/>
                      <a:gd name="T47" fmla="*/ 462 h 688"/>
                      <a:gd name="T48" fmla="*/ 866 w 1687"/>
                      <a:gd name="T49" fmla="*/ 471 h 688"/>
                      <a:gd name="T50" fmla="*/ 892 w 1687"/>
                      <a:gd name="T51" fmla="*/ 477 h 688"/>
                      <a:gd name="T52" fmla="*/ 910 w 1687"/>
                      <a:gd name="T53" fmla="*/ 479 h 688"/>
                      <a:gd name="T54" fmla="*/ 916 w 1687"/>
                      <a:gd name="T55" fmla="*/ 481 h 688"/>
                      <a:gd name="T56" fmla="*/ 992 w 1687"/>
                      <a:gd name="T57" fmla="*/ 486 h 688"/>
                      <a:gd name="T58" fmla="*/ 1059 w 1687"/>
                      <a:gd name="T59" fmla="*/ 488 h 688"/>
                      <a:gd name="T60" fmla="*/ 1114 w 1687"/>
                      <a:gd name="T61" fmla="*/ 488 h 688"/>
                      <a:gd name="T62" fmla="*/ 1161 w 1687"/>
                      <a:gd name="T63" fmla="*/ 486 h 688"/>
                      <a:gd name="T64" fmla="*/ 1198 w 1687"/>
                      <a:gd name="T65" fmla="*/ 482 h 688"/>
                      <a:gd name="T66" fmla="*/ 1227 w 1687"/>
                      <a:gd name="T67" fmla="*/ 479 h 688"/>
                      <a:gd name="T68" fmla="*/ 1250 w 1687"/>
                      <a:gd name="T69" fmla="*/ 473 h 688"/>
                      <a:gd name="T70" fmla="*/ 1265 w 1687"/>
                      <a:gd name="T71" fmla="*/ 470 h 688"/>
                      <a:gd name="T72" fmla="*/ 1274 w 1687"/>
                      <a:gd name="T73" fmla="*/ 468 h 688"/>
                      <a:gd name="T74" fmla="*/ 1277 w 1687"/>
                      <a:gd name="T75" fmla="*/ 466 h 688"/>
                      <a:gd name="T76" fmla="*/ 1320 w 1687"/>
                      <a:gd name="T77" fmla="*/ 453 h 688"/>
                      <a:gd name="T78" fmla="*/ 1361 w 1687"/>
                      <a:gd name="T79" fmla="*/ 436 h 688"/>
                      <a:gd name="T80" fmla="*/ 1402 w 1687"/>
                      <a:gd name="T81" fmla="*/ 419 h 688"/>
                      <a:gd name="T82" fmla="*/ 1441 w 1687"/>
                      <a:gd name="T83" fmla="*/ 401 h 688"/>
                      <a:gd name="T84" fmla="*/ 1478 w 1687"/>
                      <a:gd name="T85" fmla="*/ 382 h 688"/>
                      <a:gd name="T86" fmla="*/ 1509 w 1687"/>
                      <a:gd name="T87" fmla="*/ 364 h 688"/>
                      <a:gd name="T88" fmla="*/ 1537 w 1687"/>
                      <a:gd name="T89" fmla="*/ 347 h 688"/>
                      <a:gd name="T90" fmla="*/ 1561 w 1687"/>
                      <a:gd name="T91" fmla="*/ 332 h 688"/>
                      <a:gd name="T92" fmla="*/ 1578 w 1687"/>
                      <a:gd name="T93" fmla="*/ 321 h 688"/>
                      <a:gd name="T94" fmla="*/ 1589 w 1687"/>
                      <a:gd name="T95" fmla="*/ 314 h 688"/>
                      <a:gd name="T96" fmla="*/ 1593 w 1687"/>
                      <a:gd name="T97" fmla="*/ 312 h 688"/>
                      <a:gd name="T98" fmla="*/ 1687 w 1687"/>
                      <a:gd name="T99" fmla="*/ 317 h 688"/>
                      <a:gd name="T100" fmla="*/ 1096 w 1687"/>
                      <a:gd name="T101" fmla="*/ 651 h 688"/>
                      <a:gd name="T102" fmla="*/ 1092 w 1687"/>
                      <a:gd name="T103" fmla="*/ 653 h 688"/>
                      <a:gd name="T104" fmla="*/ 1079 w 1687"/>
                      <a:gd name="T105" fmla="*/ 657 h 688"/>
                      <a:gd name="T106" fmla="*/ 1059 w 1687"/>
                      <a:gd name="T107" fmla="*/ 664 h 688"/>
                      <a:gd name="T108" fmla="*/ 1033 w 1687"/>
                      <a:gd name="T109" fmla="*/ 672 h 688"/>
                      <a:gd name="T110" fmla="*/ 999 w 1687"/>
                      <a:gd name="T111" fmla="*/ 679 h 688"/>
                      <a:gd name="T112" fmla="*/ 960 w 1687"/>
                      <a:gd name="T113" fmla="*/ 685 h 688"/>
                      <a:gd name="T114" fmla="*/ 916 w 1687"/>
                      <a:gd name="T115" fmla="*/ 688 h 688"/>
                      <a:gd name="T116" fmla="*/ 868 w 1687"/>
                      <a:gd name="T117" fmla="*/ 688 h 688"/>
                      <a:gd name="T118" fmla="*/ 0 w 1687"/>
                      <a:gd name="T119" fmla="*/ 668 h 68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1687"/>
                      <a:gd name="T181" fmla="*/ 0 h 688"/>
                      <a:gd name="T182" fmla="*/ 1687 w 1687"/>
                      <a:gd name="T183" fmla="*/ 688 h 68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1687" h="688">
                        <a:moveTo>
                          <a:pt x="934" y="0"/>
                        </a:moveTo>
                        <a:lnTo>
                          <a:pt x="794" y="17"/>
                        </a:lnTo>
                        <a:lnTo>
                          <a:pt x="756" y="39"/>
                        </a:lnTo>
                        <a:lnTo>
                          <a:pt x="727" y="60"/>
                        </a:lnTo>
                        <a:lnTo>
                          <a:pt x="705" y="76"/>
                        </a:lnTo>
                        <a:lnTo>
                          <a:pt x="692" y="89"/>
                        </a:lnTo>
                        <a:lnTo>
                          <a:pt x="682" y="99"/>
                        </a:lnTo>
                        <a:lnTo>
                          <a:pt x="680" y="101"/>
                        </a:lnTo>
                        <a:lnTo>
                          <a:pt x="649" y="136"/>
                        </a:lnTo>
                        <a:lnTo>
                          <a:pt x="628" y="169"/>
                        </a:lnTo>
                        <a:lnTo>
                          <a:pt x="616" y="202"/>
                        </a:lnTo>
                        <a:lnTo>
                          <a:pt x="612" y="232"/>
                        </a:lnTo>
                        <a:lnTo>
                          <a:pt x="614" y="260"/>
                        </a:lnTo>
                        <a:lnTo>
                          <a:pt x="617" y="286"/>
                        </a:lnTo>
                        <a:lnTo>
                          <a:pt x="627" y="308"/>
                        </a:lnTo>
                        <a:lnTo>
                          <a:pt x="634" y="325"/>
                        </a:lnTo>
                        <a:lnTo>
                          <a:pt x="643" y="338"/>
                        </a:lnTo>
                        <a:lnTo>
                          <a:pt x="649" y="347"/>
                        </a:lnTo>
                        <a:lnTo>
                          <a:pt x="651" y="349"/>
                        </a:lnTo>
                        <a:lnTo>
                          <a:pt x="682" y="384"/>
                        </a:lnTo>
                        <a:lnTo>
                          <a:pt x="719" y="412"/>
                        </a:lnTo>
                        <a:lnTo>
                          <a:pt x="758" y="434"/>
                        </a:lnTo>
                        <a:lnTo>
                          <a:pt x="797" y="451"/>
                        </a:lnTo>
                        <a:lnTo>
                          <a:pt x="834" y="462"/>
                        </a:lnTo>
                        <a:lnTo>
                          <a:pt x="866" y="471"/>
                        </a:lnTo>
                        <a:lnTo>
                          <a:pt x="892" y="477"/>
                        </a:lnTo>
                        <a:lnTo>
                          <a:pt x="910" y="479"/>
                        </a:lnTo>
                        <a:lnTo>
                          <a:pt x="916" y="481"/>
                        </a:lnTo>
                        <a:lnTo>
                          <a:pt x="992" y="486"/>
                        </a:lnTo>
                        <a:lnTo>
                          <a:pt x="1059" y="488"/>
                        </a:lnTo>
                        <a:lnTo>
                          <a:pt x="1114" y="488"/>
                        </a:lnTo>
                        <a:lnTo>
                          <a:pt x="1161" y="486"/>
                        </a:lnTo>
                        <a:lnTo>
                          <a:pt x="1198" y="482"/>
                        </a:lnTo>
                        <a:lnTo>
                          <a:pt x="1227" y="479"/>
                        </a:lnTo>
                        <a:lnTo>
                          <a:pt x="1250" y="473"/>
                        </a:lnTo>
                        <a:lnTo>
                          <a:pt x="1265" y="470"/>
                        </a:lnTo>
                        <a:lnTo>
                          <a:pt x="1274" y="468"/>
                        </a:lnTo>
                        <a:lnTo>
                          <a:pt x="1277" y="466"/>
                        </a:lnTo>
                        <a:lnTo>
                          <a:pt x="1320" y="453"/>
                        </a:lnTo>
                        <a:lnTo>
                          <a:pt x="1361" y="436"/>
                        </a:lnTo>
                        <a:lnTo>
                          <a:pt x="1402" y="419"/>
                        </a:lnTo>
                        <a:lnTo>
                          <a:pt x="1441" y="401"/>
                        </a:lnTo>
                        <a:lnTo>
                          <a:pt x="1478" y="382"/>
                        </a:lnTo>
                        <a:lnTo>
                          <a:pt x="1509" y="364"/>
                        </a:lnTo>
                        <a:lnTo>
                          <a:pt x="1537" y="347"/>
                        </a:lnTo>
                        <a:lnTo>
                          <a:pt x="1561" y="332"/>
                        </a:lnTo>
                        <a:lnTo>
                          <a:pt x="1578" y="321"/>
                        </a:lnTo>
                        <a:lnTo>
                          <a:pt x="1589" y="314"/>
                        </a:lnTo>
                        <a:lnTo>
                          <a:pt x="1593" y="312"/>
                        </a:lnTo>
                        <a:lnTo>
                          <a:pt x="1687" y="317"/>
                        </a:lnTo>
                        <a:lnTo>
                          <a:pt x="1096" y="651"/>
                        </a:lnTo>
                        <a:lnTo>
                          <a:pt x="1092" y="653"/>
                        </a:lnTo>
                        <a:lnTo>
                          <a:pt x="1079" y="657"/>
                        </a:lnTo>
                        <a:lnTo>
                          <a:pt x="1059" y="664"/>
                        </a:lnTo>
                        <a:lnTo>
                          <a:pt x="1033" y="672"/>
                        </a:lnTo>
                        <a:lnTo>
                          <a:pt x="999" y="679"/>
                        </a:lnTo>
                        <a:lnTo>
                          <a:pt x="960" y="685"/>
                        </a:lnTo>
                        <a:lnTo>
                          <a:pt x="916" y="688"/>
                        </a:lnTo>
                        <a:lnTo>
                          <a:pt x="868" y="688"/>
                        </a:lnTo>
                        <a:lnTo>
                          <a:pt x="0" y="668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0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1108" y="1440"/>
                    <a:ext cx="2382" cy="1464"/>
                    <a:chOff x="1108" y="1440"/>
                    <a:chExt cx="2382" cy="1464"/>
                  </a:xfrm>
                </p:grpSpPr>
                <p:sp>
                  <p:nvSpPr>
                    <p:cNvPr id="109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1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2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4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94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5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6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8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9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0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1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2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3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4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5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6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7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8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9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0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1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2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3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4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5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7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8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9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0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1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2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3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4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5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6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7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8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9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0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1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2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3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4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5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6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7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8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9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0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1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2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3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4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5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6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7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8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9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0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2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3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4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5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6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7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8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9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0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76" y="2349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1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2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3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4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5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6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7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8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9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0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1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2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3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4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5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6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7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9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0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1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2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3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4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5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6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7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8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9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0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1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2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3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4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5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6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7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8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9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0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1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2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3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4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5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6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7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8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9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0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1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2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3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4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5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6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7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8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9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0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1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3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4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5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6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247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262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3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4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5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6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7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8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9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0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1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2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3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4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5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6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7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8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9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0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1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2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3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4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5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6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7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8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9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90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248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9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0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1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2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3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4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5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6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7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8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9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0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1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8" name="Group 432"/>
                <p:cNvGrpSpPr>
                  <a:grpSpLocks/>
                </p:cNvGrpSpPr>
                <p:nvPr/>
              </p:nvGrpSpPr>
              <p:grpSpPr bwMode="auto">
                <a:xfrm>
                  <a:off x="873129" y="3451228"/>
                  <a:ext cx="3359153" cy="2665416"/>
                  <a:chOff x="550" y="2174"/>
                  <a:chExt cx="2116" cy="1679"/>
                </a:xfrm>
              </p:grpSpPr>
              <p:grpSp>
                <p:nvGrpSpPr>
                  <p:cNvPr id="29" name="Group 413"/>
                  <p:cNvGrpSpPr>
                    <a:grpSpLocks/>
                  </p:cNvGrpSpPr>
                  <p:nvPr/>
                </p:nvGrpSpPr>
                <p:grpSpPr bwMode="auto">
                  <a:xfrm>
                    <a:off x="2093" y="2174"/>
                    <a:ext cx="573" cy="258"/>
                    <a:chOff x="2132" y="2126"/>
                    <a:chExt cx="573" cy="258"/>
                  </a:xfrm>
                </p:grpSpPr>
                <p:sp>
                  <p:nvSpPr>
                    <p:cNvPr id="103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5" y="2126"/>
                      <a:ext cx="199" cy="97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104" name="Group 3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2" y="2147"/>
                      <a:ext cx="573" cy="237"/>
                      <a:chOff x="2132" y="2147"/>
                      <a:chExt cx="573" cy="237"/>
                    </a:xfrm>
                  </p:grpSpPr>
                  <p:sp>
                    <p:nvSpPr>
                      <p:cNvPr id="105" name="Line 1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56" y="2265"/>
                        <a:ext cx="249" cy="119"/>
                      </a:xfrm>
                      <a:prstGeom prst="line">
                        <a:avLst/>
                      </a:prstGeom>
                      <a:noFill/>
                      <a:ln w="238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6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32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0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550" y="2742"/>
                    <a:ext cx="1240" cy="1111"/>
                    <a:chOff x="550" y="2742"/>
                    <a:chExt cx="1240" cy="1111"/>
                  </a:xfrm>
                </p:grpSpPr>
                <p:sp>
                  <p:nvSpPr>
                    <p:cNvPr id="31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0" y="3035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2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369" y="3037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3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15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4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814" y="3366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5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81" y="3684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6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7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8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9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0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1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2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3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4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5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6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7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8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9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0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1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2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3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4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5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6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7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8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9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0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1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2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3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4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5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6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7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8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9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0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1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2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3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4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6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7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9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0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1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3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4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5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6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7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8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9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0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1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2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3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4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5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6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7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8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9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0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1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2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3" name="Group 343"/>
              <p:cNvGrpSpPr/>
              <p:nvPr/>
            </p:nvGrpSpPr>
            <p:grpSpPr>
              <a:xfrm>
                <a:off x="1862778" y="3550629"/>
                <a:ext cx="844708" cy="257028"/>
                <a:chOff x="5563489" y="3481924"/>
                <a:chExt cx="844708" cy="257028"/>
              </a:xfrm>
            </p:grpSpPr>
            <p:sp>
              <p:nvSpPr>
                <p:cNvPr id="16" name="Freeform 281"/>
                <p:cNvSpPr>
                  <a:spLocks/>
                </p:cNvSpPr>
                <p:nvPr/>
              </p:nvSpPr>
              <p:spPr bwMode="auto">
                <a:xfrm>
                  <a:off x="5563489" y="3581185"/>
                  <a:ext cx="571965" cy="157767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Freeform 283"/>
                <p:cNvSpPr>
                  <a:spLocks/>
                </p:cNvSpPr>
                <p:nvPr/>
              </p:nvSpPr>
              <p:spPr bwMode="auto">
                <a:xfrm>
                  <a:off x="6245345" y="3539199"/>
                  <a:ext cx="67524" cy="143771"/>
                </a:xfrm>
                <a:custGeom>
                  <a:avLst/>
                  <a:gdLst>
                    <a:gd name="T0" fmla="*/ 51 w 51"/>
                    <a:gd name="T1" fmla="*/ 113 h 113"/>
                    <a:gd name="T2" fmla="*/ 51 w 51"/>
                    <a:gd name="T3" fmla="*/ 31 h 113"/>
                    <a:gd name="T4" fmla="*/ 0 w 51"/>
                    <a:gd name="T5" fmla="*/ 0 h 113"/>
                    <a:gd name="T6" fmla="*/ 0 w 51"/>
                    <a:gd name="T7" fmla="*/ 81 h 113"/>
                    <a:gd name="T8" fmla="*/ 51 w 51"/>
                    <a:gd name="T9" fmla="*/ 113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113"/>
                    <a:gd name="T17" fmla="*/ 51 w 51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113">
                      <a:moveTo>
                        <a:pt x="51" y="113"/>
                      </a:moveTo>
                      <a:lnTo>
                        <a:pt x="51" y="31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51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Freeform 284"/>
                <p:cNvSpPr>
                  <a:spLocks/>
                </p:cNvSpPr>
                <p:nvPr/>
              </p:nvSpPr>
              <p:spPr bwMode="auto">
                <a:xfrm>
                  <a:off x="6312869" y="3536654"/>
                  <a:ext cx="95328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Freeform 286"/>
                <p:cNvSpPr>
                  <a:spLocks/>
                </p:cNvSpPr>
                <p:nvPr/>
              </p:nvSpPr>
              <p:spPr bwMode="auto">
                <a:xfrm>
                  <a:off x="6059986" y="3484489"/>
                  <a:ext cx="348210" cy="94151"/>
                </a:xfrm>
                <a:custGeom>
                  <a:avLst/>
                  <a:gdLst>
                    <a:gd name="T0" fmla="*/ 72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1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6 w 263"/>
                    <a:gd name="T15" fmla="*/ 32 h 74"/>
                    <a:gd name="T16" fmla="*/ 72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2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1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6" y="32"/>
                      </a:lnTo>
                      <a:lnTo>
                        <a:pt x="72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Freeform 287"/>
                <p:cNvSpPr>
                  <a:spLocks/>
                </p:cNvSpPr>
                <p:nvPr/>
              </p:nvSpPr>
              <p:spPr bwMode="auto">
                <a:xfrm>
                  <a:off x="5885219" y="3536654"/>
                  <a:ext cx="95328" cy="148861"/>
                </a:xfrm>
                <a:custGeom>
                  <a:avLst/>
                  <a:gdLst>
                    <a:gd name="T0" fmla="*/ 72 w 72"/>
                    <a:gd name="T1" fmla="*/ 117 h 117"/>
                    <a:gd name="T2" fmla="*/ 72 w 72"/>
                    <a:gd name="T3" fmla="*/ 33 h 117"/>
                    <a:gd name="T4" fmla="*/ 0 w 72"/>
                    <a:gd name="T5" fmla="*/ 0 h 117"/>
                    <a:gd name="T6" fmla="*/ 0 w 72"/>
                    <a:gd name="T7" fmla="*/ 83 h 117"/>
                    <a:gd name="T8" fmla="*/ 72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72" y="117"/>
                      </a:moveTo>
                      <a:lnTo>
                        <a:pt x="72" y="33"/>
                      </a:lnTo>
                      <a:lnTo>
                        <a:pt x="0" y="0"/>
                      </a:lnTo>
                      <a:lnTo>
                        <a:pt x="0" y="83"/>
                      </a:lnTo>
                      <a:lnTo>
                        <a:pt x="72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Freeform 291"/>
                <p:cNvSpPr>
                  <a:spLocks/>
                </p:cNvSpPr>
                <p:nvPr/>
              </p:nvSpPr>
              <p:spPr bwMode="auto">
                <a:xfrm>
                  <a:off x="6063958" y="3543016"/>
                  <a:ext cx="96652" cy="148861"/>
                </a:xfrm>
                <a:custGeom>
                  <a:avLst/>
                  <a:gdLst>
                    <a:gd name="T0" fmla="*/ 73 w 73"/>
                    <a:gd name="T1" fmla="*/ 117 h 117"/>
                    <a:gd name="T2" fmla="*/ 73 w 73"/>
                    <a:gd name="T3" fmla="*/ 36 h 117"/>
                    <a:gd name="T4" fmla="*/ 0 w 73"/>
                    <a:gd name="T5" fmla="*/ 0 h 117"/>
                    <a:gd name="T6" fmla="*/ 0 w 73"/>
                    <a:gd name="T7" fmla="*/ 84 h 117"/>
                    <a:gd name="T8" fmla="*/ 73 w 73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117"/>
                    <a:gd name="T17" fmla="*/ 73 w 7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117">
                      <a:moveTo>
                        <a:pt x="73" y="117"/>
                      </a:moveTo>
                      <a:lnTo>
                        <a:pt x="73" y="36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73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Freeform 290"/>
                <p:cNvSpPr>
                  <a:spLocks/>
                </p:cNvSpPr>
                <p:nvPr/>
              </p:nvSpPr>
              <p:spPr bwMode="auto">
                <a:xfrm>
                  <a:off x="5885219" y="3481924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Freeform 282"/>
                <p:cNvSpPr>
                  <a:spLocks/>
                </p:cNvSpPr>
                <p:nvPr/>
              </p:nvSpPr>
              <p:spPr bwMode="auto">
                <a:xfrm>
                  <a:off x="6159285" y="3535383"/>
                  <a:ext cx="95327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Freeform 290"/>
                <p:cNvSpPr>
                  <a:spLocks/>
                </p:cNvSpPr>
                <p:nvPr/>
              </p:nvSpPr>
              <p:spPr bwMode="auto">
                <a:xfrm>
                  <a:off x="5897135" y="3483218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Freeform 288"/>
                <p:cNvSpPr>
                  <a:spLocks/>
                </p:cNvSpPr>
                <p:nvPr/>
              </p:nvSpPr>
              <p:spPr bwMode="auto">
                <a:xfrm>
                  <a:off x="5981384" y="3547469"/>
                  <a:ext cx="94004" cy="148861"/>
                </a:xfrm>
                <a:custGeom>
                  <a:avLst/>
                  <a:gdLst>
                    <a:gd name="T0" fmla="*/ 0 w 71"/>
                    <a:gd name="T1" fmla="*/ 117 h 117"/>
                    <a:gd name="T2" fmla="*/ 0 w 71"/>
                    <a:gd name="T3" fmla="*/ 33 h 117"/>
                    <a:gd name="T4" fmla="*/ 71 w 71"/>
                    <a:gd name="T5" fmla="*/ 0 h 117"/>
                    <a:gd name="T6" fmla="*/ 71 w 71"/>
                    <a:gd name="T7" fmla="*/ 83 h 117"/>
                    <a:gd name="T8" fmla="*/ 0 w 71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"/>
                    <a:gd name="T16" fmla="*/ 0 h 117"/>
                    <a:gd name="T17" fmla="*/ 71 w 71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1" y="0"/>
                      </a:lnTo>
                      <a:lnTo>
                        <a:pt x="71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4" name="Freeform 289"/>
              <p:cNvSpPr>
                <a:spLocks/>
              </p:cNvSpPr>
              <p:nvPr/>
            </p:nvSpPr>
            <p:spPr bwMode="auto">
              <a:xfrm>
                <a:off x="2184508" y="3550629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289"/>
              <p:cNvSpPr>
                <a:spLocks/>
              </p:cNvSpPr>
              <p:nvPr/>
            </p:nvSpPr>
            <p:spPr bwMode="auto">
              <a:xfrm>
                <a:off x="2359276" y="3562100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5" name="Freeform 174"/>
            <p:cNvSpPr>
              <a:spLocks/>
            </p:cNvSpPr>
            <p:nvPr/>
          </p:nvSpPr>
          <p:spPr bwMode="auto">
            <a:xfrm>
              <a:off x="6710710" y="4694399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" name="Freeform 173"/>
            <p:cNvSpPr>
              <a:spLocks/>
            </p:cNvSpPr>
            <p:nvPr/>
          </p:nvSpPr>
          <p:spPr bwMode="auto">
            <a:xfrm>
              <a:off x="6712445" y="4699438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– Hall D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18" y="813486"/>
            <a:ext cx="8478982" cy="457200"/>
          </a:xfrm>
        </p:spPr>
        <p:txBody>
          <a:bodyPr/>
          <a:lstStyle/>
          <a:p>
            <a:pPr algn="ctr"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DETECTOR</a:t>
            </a:r>
            <a:endParaRPr lang="en-US" sz="3200" b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5943600" y="914400"/>
            <a:ext cx="3067107" cy="178343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3505200" y="1446466"/>
            <a:ext cx="2244969" cy="206888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39460" y="2667000"/>
            <a:ext cx="121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FDC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800" kern="0" dirty="0" err="1" smtClean="0">
                <a:latin typeface="Arial" pitchFamily="34" charset="0"/>
                <a:cs typeface="Arial" pitchFamily="34" charset="0"/>
              </a:rPr>
              <a:t>JLab</a:t>
            </a: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923" y="5667639"/>
            <a:ext cx="245918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CDC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(Carnegie Mellon U.)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429001" y="3439149"/>
            <a:ext cx="25145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FCAL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(Indiana U.)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883503"/>
            <a:ext cx="3136837" cy="417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1898782" y="3809850"/>
            <a:ext cx="1993636" cy="217700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7488" y="4378440"/>
            <a:ext cx="2971800" cy="198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943600" y="3449607"/>
            <a:ext cx="306710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Arial" pitchFamily="34" charset="0"/>
                <a:cs typeface="Arial" pitchFamily="34" charset="0"/>
              </a:rPr>
              <a:t>BCAL Module (U. Regina)     as shown at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err="1" smtClean="0">
                <a:latin typeface="Arial" pitchFamily="34" charset="0"/>
                <a:cs typeface="Arial" pitchFamily="34" charset="0"/>
              </a:rPr>
              <a:t>JLab</a:t>
            </a: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 open house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0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935" y="863311"/>
            <a:ext cx="5154930" cy="324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Physics – Hall C Spectrometer</a:t>
            </a:r>
            <a:endParaRPr lang="en-US" dirty="0"/>
          </a:p>
        </p:txBody>
      </p:sp>
      <p:grpSp>
        <p:nvGrpSpPr>
          <p:cNvPr id="2" name="Group 59"/>
          <p:cNvGrpSpPr/>
          <p:nvPr/>
        </p:nvGrpSpPr>
        <p:grpSpPr>
          <a:xfrm>
            <a:off x="1297467" y="2549008"/>
            <a:ext cx="2311382" cy="1216793"/>
            <a:chOff x="3238518" y="3098800"/>
            <a:chExt cx="2311382" cy="1216793"/>
          </a:xfrm>
        </p:grpSpPr>
        <p:sp>
          <p:nvSpPr>
            <p:cNvPr id="54" name="TextBox 53"/>
            <p:cNvSpPr txBox="1"/>
            <p:nvPr/>
          </p:nvSpPr>
          <p:spPr>
            <a:xfrm>
              <a:off x="4978400" y="30988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glow rad="101600">
                      <a:srgbClr val="FF6600">
                        <a:alpha val="54000"/>
                      </a:srgbClr>
                    </a:glow>
                  </a:effectLst>
                  <a:latin typeface="Arial"/>
                  <a:cs typeface="Arial"/>
                </a:rPr>
                <a:t>D</a:t>
              </a:r>
              <a:endParaRPr lang="en-US" b="1" dirty="0">
                <a:solidFill>
                  <a:srgbClr val="FFFF00"/>
                </a:solidFill>
                <a:effectLst>
                  <a:glow rad="101600">
                    <a:srgbClr val="FF6600">
                      <a:alpha val="54000"/>
                    </a:srgb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17312" y="3579342"/>
              <a:ext cx="66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glow rad="101600">
                      <a:srgbClr val="FF6600">
                        <a:alpha val="54000"/>
                      </a:srgbClr>
                    </a:glow>
                  </a:effectLst>
                  <a:latin typeface="Arial"/>
                  <a:cs typeface="Arial"/>
                </a:rPr>
                <a:t>Q3</a:t>
              </a:r>
              <a:endParaRPr lang="en-US" b="1" dirty="0">
                <a:solidFill>
                  <a:srgbClr val="FFFF00"/>
                </a:solidFill>
                <a:effectLst>
                  <a:glow rad="101600">
                    <a:srgbClr val="FF6600">
                      <a:alpha val="54000"/>
                    </a:srgb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192038" y="3683343"/>
              <a:ext cx="66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glow rad="101600">
                      <a:srgbClr val="FF6600">
                        <a:alpha val="54000"/>
                      </a:srgbClr>
                    </a:glow>
                  </a:effectLst>
                  <a:latin typeface="Arial"/>
                  <a:cs typeface="Arial"/>
                </a:rPr>
                <a:t>Q2</a:t>
              </a:r>
              <a:endParaRPr lang="en-US" b="1" dirty="0">
                <a:solidFill>
                  <a:srgbClr val="FFFF00"/>
                </a:solidFill>
                <a:effectLst>
                  <a:glow rad="101600">
                    <a:srgbClr val="FF6600">
                      <a:alpha val="54000"/>
                    </a:srgb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716307" y="3792146"/>
              <a:ext cx="66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glow rad="101600">
                      <a:srgbClr val="FF6600">
                        <a:alpha val="54000"/>
                      </a:srgbClr>
                    </a:glow>
                  </a:effectLst>
                  <a:latin typeface="Arial"/>
                  <a:cs typeface="Arial"/>
                </a:rPr>
                <a:t>Q1</a:t>
              </a:r>
              <a:endParaRPr lang="en-US" b="1" dirty="0">
                <a:solidFill>
                  <a:srgbClr val="FFFF00"/>
                </a:solidFill>
                <a:effectLst>
                  <a:glow rad="101600">
                    <a:srgbClr val="FF6600">
                      <a:alpha val="54000"/>
                    </a:srgb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238518" y="3946261"/>
              <a:ext cx="71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glow rad="101600">
                      <a:srgbClr val="FF6600">
                        <a:alpha val="54000"/>
                      </a:srgbClr>
                    </a:glow>
                  </a:effectLst>
                  <a:latin typeface="Arial"/>
                  <a:cs typeface="Arial"/>
                </a:rPr>
                <a:t>HB</a:t>
              </a:r>
              <a:endParaRPr lang="en-US" b="1" dirty="0">
                <a:solidFill>
                  <a:srgbClr val="FFFF00"/>
                </a:solidFill>
                <a:effectLst>
                  <a:glow rad="101600">
                    <a:srgbClr val="FF6600">
                      <a:alpha val="54000"/>
                    </a:srgbClr>
                  </a:glow>
                </a:effectLst>
                <a:latin typeface="Arial"/>
                <a:cs typeface="Arial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5412259" y="939110"/>
            <a:ext cx="373174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Most detectors provided through non-US funding and NSF MRI grants – </a:t>
            </a:r>
            <a:r>
              <a:rPr lang="en-US" b="1" dirty="0" smtClean="0">
                <a:solidFill>
                  <a:srgbClr val="009900"/>
                </a:solidFill>
                <a:latin typeface="Arial"/>
                <a:cs typeface="Arial"/>
              </a:rPr>
              <a:t>All in production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383423" y="3078990"/>
            <a:ext cx="3538161" cy="457200"/>
          </a:xfrm>
        </p:spPr>
        <p:txBody>
          <a:bodyPr/>
          <a:lstStyle/>
          <a:p>
            <a:pPr marL="0" algn="ctr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Spectrometer </a:t>
            </a:r>
            <a:r>
              <a:rPr lang="en-US" sz="1800" dirty="0">
                <a:solidFill>
                  <a:schemeClr val="tx1"/>
                </a:solidFill>
              </a:rPr>
              <a:t>support carriage </a:t>
            </a:r>
            <a:r>
              <a:rPr lang="en-US" sz="1800" dirty="0" smtClean="0">
                <a:solidFill>
                  <a:schemeClr val="tx1"/>
                </a:solidFill>
              </a:rPr>
              <a:t>parts </a:t>
            </a:r>
            <a:r>
              <a:rPr lang="en-US" sz="1800" dirty="0" smtClean="0"/>
              <a:t>have all arrived.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2" name="Picture 2" descr="M:\Proj_Mgmnt\12GeV Upgrade\Monthly Reports\Photos\Photos for NSAC Talk Sep 2012\P8170012.JPG"/>
          <p:cNvPicPr>
            <a:picLocks noChangeAspect="1" noChangeArrowheads="1"/>
          </p:cNvPicPr>
          <p:nvPr/>
        </p:nvPicPr>
        <p:blipFill>
          <a:blip r:embed="rId3" cstate="print"/>
          <a:srcRect t="14045" r="3371" b="15543"/>
          <a:stretch>
            <a:fillRect/>
          </a:stretch>
        </p:blipFill>
        <p:spPr bwMode="auto">
          <a:xfrm>
            <a:off x="944621" y="4150246"/>
            <a:ext cx="3947173" cy="2157182"/>
          </a:xfrm>
          <a:prstGeom prst="rect">
            <a:avLst/>
          </a:prstGeom>
          <a:noFill/>
        </p:spPr>
      </p:pic>
      <p:pic>
        <p:nvPicPr>
          <p:cNvPr id="13" name="Picture 3" descr="M:\Proj_Mgmnt\12GeV Upgrade\Monthly Reports\Photos\Photos for NSAC Talk Sep 2012\P8170013.JPG"/>
          <p:cNvPicPr>
            <a:picLocks noChangeAspect="1" noChangeArrowheads="1"/>
          </p:cNvPicPr>
          <p:nvPr/>
        </p:nvPicPr>
        <p:blipFill>
          <a:blip r:embed="rId4" cstate="print"/>
          <a:srcRect l="1959" t="6388"/>
          <a:stretch>
            <a:fillRect/>
          </a:stretch>
        </p:blipFill>
        <p:spPr bwMode="auto">
          <a:xfrm>
            <a:off x="5410293" y="3864657"/>
            <a:ext cx="3413170" cy="2443457"/>
          </a:xfrm>
          <a:prstGeom prst="rect">
            <a:avLst/>
          </a:prstGeom>
          <a:noFill/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950441" y="1890585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 smtClean="0">
                <a:latin typeface="Arial" pitchFamily="34" charset="0"/>
                <a:cs typeface="Arial" pitchFamily="34" charset="0"/>
              </a:rPr>
              <a:t>   (CUA, FIU, Hampton, JMU, NCA&amp;T, Regina, </a:t>
            </a:r>
            <a:r>
              <a:rPr lang="en-US" i="1" kern="0" dirty="0" err="1" smtClean="0">
                <a:latin typeface="Arial" pitchFamily="34" charset="0"/>
                <a:cs typeface="Arial" pitchFamily="34" charset="0"/>
              </a:rPr>
              <a:t>UVa</a:t>
            </a:r>
            <a:r>
              <a:rPr lang="en-US" i="1" kern="0" dirty="0" smtClean="0">
                <a:latin typeface="Arial" pitchFamily="34" charset="0"/>
                <a:cs typeface="Arial" pitchFamily="34" charset="0"/>
              </a:rPr>
              <a:t>, W&amp;M, Yerevan)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bdellah\Pictures\2012-08-23\9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04636" y="3009213"/>
            <a:ext cx="2781300" cy="2085975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– Hall C (Continued)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64519" y="5378771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Aerogel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Detectors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(CUA)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ntent Placeholder 10" descr="IMG_08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4417" y="4305604"/>
            <a:ext cx="2626135" cy="196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0" name="TextBox 9"/>
          <p:cNvSpPr txBox="1"/>
          <p:nvPr/>
        </p:nvSpPr>
        <p:spPr>
          <a:xfrm>
            <a:off x="7498723" y="5191635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Quartz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Hodoscope</a:t>
            </a:r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(NCA&amp;T)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80" y="976185"/>
            <a:ext cx="34099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93563" y="3624233"/>
            <a:ext cx="311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Wire Chambers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(Hampton)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221460" y="838200"/>
            <a:ext cx="284035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DETECTOR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6" name="Picture 15" descr="IMG_61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639483" y="1245891"/>
            <a:ext cx="2668385" cy="20012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21858" y="151988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Pre-Shower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(Yerevan)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Assembly08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480" y="4376289"/>
            <a:ext cx="2926080" cy="1889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F0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377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220201" cy="914399"/>
          </a:xfrm>
        </p:spPr>
        <p:txBody>
          <a:bodyPr/>
          <a:lstStyle/>
          <a:p>
            <a:r>
              <a:rPr lang="en-US" sz="3000" dirty="0" smtClean="0">
                <a:solidFill>
                  <a:srgbClr val="FFFF00"/>
                </a:solidFill>
              </a:rPr>
              <a:t>Hall B DC – Stringing and testing in full swing</a:t>
            </a:r>
            <a:br>
              <a:rPr lang="en-US" sz="30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(</a:t>
            </a:r>
            <a:r>
              <a:rPr lang="en-US" sz="2800" dirty="0" err="1" smtClean="0">
                <a:solidFill>
                  <a:srgbClr val="FFFF00"/>
                </a:solidFill>
              </a:rPr>
              <a:t>JLab</a:t>
            </a:r>
            <a:r>
              <a:rPr lang="en-US" sz="2800" dirty="0" smtClean="0">
                <a:solidFill>
                  <a:srgbClr val="FFFF00"/>
                </a:solidFill>
              </a:rPr>
              <a:t> &amp; Old Dominion &amp; Idaho State)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922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9 of 18 Chambers complete; 3 additional in progress.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– Hall B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478982" cy="457200"/>
          </a:xfrm>
        </p:spPr>
        <p:txBody>
          <a:bodyPr/>
          <a:lstStyle/>
          <a:p>
            <a:pPr algn="ctr"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                DETECTOR</a:t>
            </a:r>
            <a:endParaRPr lang="en-US" sz="32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0931" y="3377514"/>
            <a:ext cx="374314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 eaLnBrk="1" hangingPunct="1">
              <a:spcBef>
                <a:spcPct val="20000"/>
              </a:spcBef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FTOF panels refurbished for use as FTOF1-a  (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JLab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USC)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317389" y="3987114"/>
            <a:ext cx="289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Region 2 Drift Chamber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(Old Dominion U.)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rcRect l="2874" t="10095"/>
          <a:stretch>
            <a:fillRect/>
          </a:stretch>
        </p:blipFill>
        <p:spPr bwMode="auto">
          <a:xfrm>
            <a:off x="210060" y="3987114"/>
            <a:ext cx="3654587" cy="239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imap://lung@mail.jlab.org:993/fetch%3EUID%3E/INBOX%3E182235?part=1.2.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p://lung@mail.jlab.org:993/fetch%3EUID%3E/INBOX%3E182235?part=1.2.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C:\Documents and Settings\lung\Desktop\INBOX-182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3084" y="914400"/>
            <a:ext cx="2286000" cy="3048000"/>
          </a:xfrm>
          <a:prstGeom prst="rect">
            <a:avLst/>
          </a:prstGeom>
          <a:noFill/>
        </p:spPr>
      </p:pic>
      <p:pic>
        <p:nvPicPr>
          <p:cNvPr id="16" name="Picture 15" descr="M:\Proj_Mgmnt\12GeV Upgrade\Monthly Reports\Photos\Sep 12 Report\Entry Cone Dish Layup 2 Oct 2012.jpg"/>
          <p:cNvPicPr/>
          <p:nvPr/>
        </p:nvPicPr>
        <p:blipFill>
          <a:blip r:embed="rId4" cstate="print"/>
          <a:srcRect t="8991" r="14433"/>
          <a:stretch>
            <a:fillRect/>
          </a:stretch>
        </p:blipFill>
        <p:spPr bwMode="auto">
          <a:xfrm>
            <a:off x="3983710" y="1659963"/>
            <a:ext cx="2333679" cy="186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983709" y="3644214"/>
            <a:ext cx="2491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HTCC Entry Cone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800" kern="0" dirty="0" err="1" smtClean="0">
                <a:latin typeface="Arial" pitchFamily="34" charset="0"/>
                <a:cs typeface="Arial" pitchFamily="34" charset="0"/>
              </a:rPr>
              <a:t>JLab</a:t>
            </a:r>
            <a:r>
              <a:rPr lang="en-US" sz="1800" kern="0" dirty="0" smtClean="0">
                <a:latin typeface="Arial" pitchFamily="34" charset="0"/>
                <a:cs typeface="Arial" pitchFamily="34" charset="0"/>
              </a:rPr>
              <a:t>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2" name="Picture 11" descr="P9293560_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67" y="5370085"/>
            <a:ext cx="4578455" cy="9414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3991227" y="4771770"/>
            <a:ext cx="286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Silicon Vertex Tracker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/FNAL/UNH)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6" cstate="print"/>
          <a:srcRect l="3697" t="16400" r="1176"/>
          <a:stretch>
            <a:fillRect/>
          </a:stretch>
        </p:blipFill>
        <p:spPr bwMode="auto">
          <a:xfrm>
            <a:off x="685800" y="1124859"/>
            <a:ext cx="2792923" cy="225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5" name="TextBox 14"/>
          <p:cNvSpPr txBox="1"/>
          <p:nvPr/>
        </p:nvSpPr>
        <p:spPr>
          <a:xfrm>
            <a:off x="76200" y="781027"/>
            <a:ext cx="390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PCAL  (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/Ohio/W&amp;M/NSU/JMU)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334000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/>
              <a:t>The Project has eight large superconducting spectrometer magnets.</a:t>
            </a:r>
          </a:p>
          <a:p>
            <a:pPr>
              <a:spcBef>
                <a:spcPts val="4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/>
              <a:t>Schedule continues to be a major challenge.</a:t>
            </a:r>
          </a:p>
          <a:p>
            <a:pPr>
              <a:spcBef>
                <a:spcPts val="4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/>
              <a:t>The Hall D Solenoid is installed waiting for the cryogenics connection; cooldown and power tests this winter.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Halls B &amp; C magnets start to arrive in 1QFY14 and the last ones in 1QFY15.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FY13 &amp; FY14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77329"/>
            <a:ext cx="8153400" cy="5181600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en-US" b="1" u="sng" dirty="0" smtClean="0">
                <a:solidFill>
                  <a:srgbClr val="0631BA"/>
                </a:solidFill>
              </a:rPr>
              <a:t>No FY12 Funds were restored in FY13</a:t>
            </a:r>
            <a:endParaRPr lang="en-US" dirty="0">
              <a:solidFill>
                <a:srgbClr val="0631BA"/>
              </a:solidFill>
            </a:endParaRPr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200" dirty="0" smtClean="0"/>
              <a:t>This is forcing us to rebaseline the project</a:t>
            </a:r>
            <a:endParaRPr lang="en-US" sz="2200" dirty="0" smtClean="0">
              <a:solidFill>
                <a:schemeClr val="tx1"/>
              </a:solidFill>
              <a:ea typeface="+mn-ea"/>
            </a:endParaRPr>
          </a:p>
          <a:p>
            <a:pPr lvl="1">
              <a:spcAft>
                <a:spcPts val="1200"/>
              </a:spcAft>
              <a:buFont typeface="Wingdings" pitchFamily="2" charset="2"/>
              <a:buChar char="v"/>
            </a:pPr>
            <a:r>
              <a:rPr lang="en-US" sz="2000" dirty="0" smtClean="0"/>
              <a:t>A rebaselining review is scheduled for Nov 27-29, 2012.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</a:rPr>
              <a:t>FY14 we are expecting to receive ~$12M of the FY12 $16M reduction restored</a:t>
            </a:r>
          </a:p>
          <a:p>
            <a:pPr>
              <a:buNone/>
            </a:pPr>
            <a:r>
              <a:rPr lang="en-US" b="1" u="sng" dirty="0" smtClean="0">
                <a:solidFill>
                  <a:srgbClr val="0631BA"/>
                </a:solidFill>
              </a:rPr>
              <a:t>Adjusted 12 </a:t>
            </a:r>
            <a:r>
              <a:rPr lang="en-US" b="1" u="sng" dirty="0" err="1" smtClean="0">
                <a:solidFill>
                  <a:srgbClr val="0631BA"/>
                </a:solidFill>
              </a:rPr>
              <a:t>GeV</a:t>
            </a:r>
            <a:r>
              <a:rPr lang="en-US" b="1" u="sng" dirty="0" smtClean="0">
                <a:solidFill>
                  <a:srgbClr val="0631BA"/>
                </a:solidFill>
              </a:rPr>
              <a:t> Beam Delivery Goals</a:t>
            </a:r>
            <a:endParaRPr lang="en-US" dirty="0" smtClean="0">
              <a:solidFill>
                <a:srgbClr val="0631BA"/>
              </a:solidFill>
            </a:endParaRPr>
          </a:p>
          <a:p>
            <a:pPr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667514"/>
            <a:ext cx="6096000" cy="277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  <a:tabLst>
                <a:tab pos="2119313" algn="l"/>
              </a:tabLst>
            </a:pPr>
            <a:r>
              <a:rPr lang="en-US" sz="2000" b="1" u="sng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63" charset="-128"/>
                <a:cs typeface="Arial" pitchFamily="34" charset="0"/>
              </a:rPr>
              <a:t>Hall A:  2QFY14 </a:t>
            </a:r>
            <a:r>
              <a:rPr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63" charset="-128"/>
                <a:cs typeface="Arial" pitchFamily="34" charset="0"/>
              </a:rPr>
              <a:t>(1Q Slip)</a:t>
            </a:r>
          </a:p>
          <a:p>
            <a:pPr marL="742950" lvl="1" indent="-28575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rPr>
              <a:t>Driven by Long Shutdown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  <a:tabLst>
                <a:tab pos="2119313" algn="l"/>
              </a:tabLst>
            </a:pPr>
            <a:r>
              <a:rPr lang="en-US" sz="2000" b="1" u="sng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63" charset="-128"/>
                <a:cs typeface="Arial" pitchFamily="34" charset="0"/>
              </a:rPr>
              <a:t>Hall D:  1QFY15 </a:t>
            </a:r>
            <a:r>
              <a:rPr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63" charset="-128"/>
                <a:cs typeface="Arial" pitchFamily="34" charset="0"/>
              </a:rPr>
              <a:t>(2Q Slip)</a:t>
            </a:r>
          </a:p>
          <a:p>
            <a:pPr marL="742950" lvl="1" indent="-28575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rPr>
              <a:t>Driven by Long Shutdown</a:t>
            </a: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Ø"/>
              <a:tabLst>
                <a:tab pos="2119313" algn="l"/>
              </a:tabLst>
            </a:pPr>
            <a:r>
              <a:rPr lang="en-US" sz="2000" b="1" u="sng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63" charset="-128"/>
                <a:cs typeface="Arial" pitchFamily="34" charset="0"/>
              </a:rPr>
              <a:t>Halls B &amp; C:   3QFY15</a:t>
            </a:r>
            <a:r>
              <a:rPr lang="en-US" sz="20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63" charset="-128"/>
                <a:cs typeface="Arial" pitchFamily="34" charset="0"/>
              </a:rPr>
              <a:t> (2Q Slip)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rPr>
              <a:t>Driven by FY12 &amp; 13 Funding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rPr>
              <a:t>Driven by magnet deliveries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dirty="0" smtClean="0"/>
              <a:t>Beyond 12 </a:t>
            </a:r>
            <a:r>
              <a:rPr lang="en-US" dirty="0" err="1" smtClean="0"/>
              <a:t>GeV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914400"/>
            <a:ext cx="5220019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Super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BigBite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Spectrometer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(Approved for FY13-16 construction)</a:t>
            </a:r>
          </a:p>
          <a:p>
            <a:pPr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 high Q</a:t>
            </a:r>
            <a:r>
              <a:rPr lang="en-US" sz="20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form factors </a:t>
            </a:r>
          </a:p>
          <a:p>
            <a:pPr>
              <a:buClr>
                <a:srgbClr val="C00000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 SIDIS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(MIE – FY14-18?)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- Standard Model Test</a:t>
            </a:r>
          </a:p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Chinese collaboration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CLEO Solenoid?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057525"/>
            <a:ext cx="3048000" cy="129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4599" y="4648200"/>
            <a:ext cx="2536201" cy="170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1" name="Picture 3"/>
          <p:cNvPicPr>
            <a:picLocks noChangeAspect="1" noChangeArrowheads="1"/>
          </p:cNvPicPr>
          <p:nvPr/>
        </p:nvPicPr>
        <p:blipFill>
          <a:blip r:embed="rId4" cstate="print"/>
          <a:srcRect l="5313" t="17673" r="10429" b="24149"/>
          <a:stretch>
            <a:fillRect/>
          </a:stretch>
        </p:blipFill>
        <p:spPr bwMode="auto">
          <a:xfrm>
            <a:off x="5535655" y="914400"/>
            <a:ext cx="292254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/>
          <p:cNvSpPr/>
          <p:nvPr/>
        </p:nvSpPr>
        <p:spPr bwMode="auto">
          <a:xfrm>
            <a:off x="8418" y="0"/>
            <a:ext cx="9123225" cy="6425514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685305" y="5729424"/>
            <a:ext cx="1868487" cy="40233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itle 1"/>
          <p:cNvSpPr>
            <a:spLocks noGrp="1"/>
          </p:cNvSpPr>
          <p:nvPr>
            <p:ph type="title"/>
          </p:nvPr>
        </p:nvSpPr>
        <p:spPr>
          <a:xfrm>
            <a:off x="3134499" y="53544"/>
            <a:ext cx="5562600" cy="8080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Preliminary   Plans   for 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Early    Beam    in    Hall   A</a:t>
            </a:r>
          </a:p>
        </p:txBody>
      </p:sp>
      <p:cxnSp>
        <p:nvCxnSpPr>
          <p:cNvPr id="134" name="Straight Connector 133"/>
          <p:cNvCxnSpPr/>
          <p:nvPr/>
        </p:nvCxnSpPr>
        <p:spPr>
          <a:xfrm>
            <a:off x="1863435" y="2479950"/>
            <a:ext cx="1905000" cy="0"/>
          </a:xfrm>
          <a:prstGeom prst="line">
            <a:avLst/>
          </a:prstGeom>
          <a:noFill/>
          <a:ln w="38100" cap="flat" cmpd="sng" algn="ctr">
            <a:solidFill>
              <a:srgbClr val="008000"/>
            </a:solidFill>
            <a:prstDash val="solid"/>
          </a:ln>
          <a:effectLst/>
        </p:spPr>
      </p:cxnSp>
      <p:cxnSp>
        <p:nvCxnSpPr>
          <p:cNvPr id="135" name="Straight Connector 134"/>
          <p:cNvCxnSpPr/>
          <p:nvPr/>
        </p:nvCxnSpPr>
        <p:spPr>
          <a:xfrm>
            <a:off x="6629400" y="4129224"/>
            <a:ext cx="2473035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136" name="TextBox 44"/>
          <p:cNvSpPr txBox="1">
            <a:spLocks noChangeArrowheads="1"/>
          </p:cNvSpPr>
          <p:nvPr/>
        </p:nvSpPr>
        <p:spPr bwMode="auto">
          <a:xfrm>
            <a:off x="304800" y="179415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16 mo.  Shutdown   </a:t>
            </a:r>
          </a:p>
        </p:txBody>
      </p:sp>
      <p:sp>
        <p:nvSpPr>
          <p:cNvPr id="137" name="TextBox 46"/>
          <p:cNvSpPr txBox="1">
            <a:spLocks noChangeArrowheads="1"/>
          </p:cNvSpPr>
          <p:nvPr/>
        </p:nvSpPr>
        <p:spPr bwMode="auto">
          <a:xfrm>
            <a:off x="4495800" y="1932705"/>
            <a:ext cx="26324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Early   Experiments</a:t>
            </a:r>
          </a:p>
        </p:txBody>
      </p:sp>
      <p:sp>
        <p:nvSpPr>
          <p:cNvPr id="138" name="TextBox 47"/>
          <p:cNvSpPr txBox="1">
            <a:spLocks noChangeArrowheads="1"/>
          </p:cNvSpPr>
          <p:nvPr/>
        </p:nvSpPr>
        <p:spPr bwMode="auto">
          <a:xfrm>
            <a:off x="1759519" y="1808010"/>
            <a:ext cx="17456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12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GeV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Commissioning  </a:t>
            </a:r>
          </a:p>
        </p:txBody>
      </p:sp>
      <p:sp>
        <p:nvSpPr>
          <p:cNvPr id="139" name="TextBox 48"/>
          <p:cNvSpPr txBox="1">
            <a:spLocks noChangeArrowheads="1"/>
          </p:cNvSpPr>
          <p:nvPr/>
        </p:nvSpPr>
        <p:spPr bwMode="auto">
          <a:xfrm>
            <a:off x="5334000" y="4586424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SuperBigbite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</a:p>
        </p:txBody>
      </p:sp>
      <p:cxnSp>
        <p:nvCxnSpPr>
          <p:cNvPr id="140" name="Straight Arrow Connector 139"/>
          <p:cNvCxnSpPr/>
          <p:nvPr/>
        </p:nvCxnSpPr>
        <p:spPr>
          <a:xfrm>
            <a:off x="2183115" y="5196026"/>
            <a:ext cx="0" cy="533399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sp>
        <p:nvSpPr>
          <p:cNvPr id="141" name="TextBox 56"/>
          <p:cNvSpPr txBox="1">
            <a:spLocks noChangeArrowheads="1"/>
          </p:cNvSpPr>
          <p:nvPr/>
        </p:nvSpPr>
        <p:spPr bwMode="auto">
          <a:xfrm>
            <a:off x="998475" y="5008616"/>
            <a:ext cx="2484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Beam  1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to  Hall A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4876800" y="2479950"/>
            <a:ext cx="1676400" cy="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</a:ln>
          <a:effectLst/>
        </p:spPr>
      </p:cxnSp>
      <p:pic>
        <p:nvPicPr>
          <p:cNvPr id="143" name="Picture 3" descr="arm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7090" y="96980"/>
            <a:ext cx="2514600" cy="1676400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41120" y="4226209"/>
            <a:ext cx="1757077" cy="1447800"/>
          </a:xfrm>
          <a:prstGeom prst="rect">
            <a:avLst/>
          </a:prstGeom>
          <a:noFill/>
          <a:ln>
            <a:noFill/>
          </a:ln>
          <a:effectLst>
            <a:outerShdw blurRad="127000" dist="76199" dir="7860002" algn="ctr" rotWithShape="0">
              <a:srgbClr val="727272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5" name="Straight Connector 144"/>
          <p:cNvCxnSpPr/>
          <p:nvPr/>
        </p:nvCxnSpPr>
        <p:spPr>
          <a:xfrm>
            <a:off x="152400" y="2479950"/>
            <a:ext cx="167640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146" name="Straight Connector 145"/>
          <p:cNvCxnSpPr/>
          <p:nvPr/>
        </p:nvCxnSpPr>
        <p:spPr>
          <a:xfrm>
            <a:off x="3810000" y="2479950"/>
            <a:ext cx="1600200" cy="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dash"/>
          </a:ln>
          <a:effectLst/>
        </p:spPr>
      </p:cxnSp>
      <p:sp>
        <p:nvSpPr>
          <p:cNvPr id="147" name="TextBox 8"/>
          <p:cNvSpPr txBox="1">
            <a:spLocks noChangeArrowheads="1"/>
          </p:cNvSpPr>
          <p:nvPr/>
        </p:nvSpPr>
        <p:spPr bwMode="auto">
          <a:xfrm>
            <a:off x="4170220" y="5750204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FY  2015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20775" y="5722499"/>
            <a:ext cx="1868487" cy="40233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TextBox 8"/>
          <p:cNvSpPr txBox="1">
            <a:spLocks noChangeArrowheads="1"/>
          </p:cNvSpPr>
          <p:nvPr/>
        </p:nvSpPr>
        <p:spPr bwMode="auto">
          <a:xfrm>
            <a:off x="415630" y="5770989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FY  2013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7275513" y="5729424"/>
            <a:ext cx="1868487" cy="40233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1835725" y="5722499"/>
            <a:ext cx="1868487" cy="402336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5562595" y="5722499"/>
            <a:ext cx="1868487" cy="402336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3" name="TextBox 8"/>
          <p:cNvSpPr txBox="1">
            <a:spLocks noChangeArrowheads="1"/>
          </p:cNvSpPr>
          <p:nvPr/>
        </p:nvSpPr>
        <p:spPr bwMode="auto">
          <a:xfrm>
            <a:off x="5888185" y="5750209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FY  2016</a:t>
            </a:r>
          </a:p>
        </p:txBody>
      </p:sp>
      <p:sp>
        <p:nvSpPr>
          <p:cNvPr id="154" name="TextBox 9"/>
          <p:cNvSpPr txBox="1">
            <a:spLocks noChangeArrowheads="1"/>
          </p:cNvSpPr>
          <p:nvPr/>
        </p:nvSpPr>
        <p:spPr bwMode="auto">
          <a:xfrm>
            <a:off x="2209800" y="5764064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FY  2014</a:t>
            </a:r>
          </a:p>
        </p:txBody>
      </p:sp>
      <p:sp>
        <p:nvSpPr>
          <p:cNvPr id="155" name="TextBox 8"/>
          <p:cNvSpPr txBox="1">
            <a:spLocks noChangeArrowheads="1"/>
          </p:cNvSpPr>
          <p:nvPr/>
        </p:nvSpPr>
        <p:spPr bwMode="auto">
          <a:xfrm>
            <a:off x="7696200" y="5743284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FY  2017</a:t>
            </a:r>
          </a:p>
        </p:txBody>
      </p:sp>
      <p:sp>
        <p:nvSpPr>
          <p:cNvPr id="156" name="TextBox 48"/>
          <p:cNvSpPr txBox="1">
            <a:spLocks noChangeArrowheads="1"/>
          </p:cNvSpPr>
          <p:nvPr/>
        </p:nvSpPr>
        <p:spPr bwMode="auto">
          <a:xfrm>
            <a:off x="6950682" y="3218007"/>
            <a:ext cx="2162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SBS  Experiments   </a:t>
            </a:r>
          </a:p>
        </p:txBody>
      </p:sp>
      <p:sp>
        <p:nvSpPr>
          <p:cNvPr id="157" name="TextBox 48"/>
          <p:cNvSpPr txBox="1">
            <a:spLocks noChangeArrowheads="1"/>
          </p:cNvSpPr>
          <p:nvPr/>
        </p:nvSpPr>
        <p:spPr bwMode="auto">
          <a:xfrm>
            <a:off x="2514600" y="4136149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SBS Project   </a:t>
            </a:r>
          </a:p>
        </p:txBody>
      </p:sp>
      <p:sp>
        <p:nvSpPr>
          <p:cNvPr id="158" name="TextBox 47"/>
          <p:cNvSpPr txBox="1">
            <a:spLocks noChangeArrowheads="1"/>
          </p:cNvSpPr>
          <p:nvPr/>
        </p:nvSpPr>
        <p:spPr bwMode="auto">
          <a:xfrm>
            <a:off x="1759519" y="2563075"/>
            <a:ext cx="19465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</a:t>
            </a:r>
            <a:r>
              <a:rPr kumimoji="0" lang="en-US" sz="1800" b="0" i="0" u="none" strike="noStrike" kern="0" cap="none" spc="0" normalizeH="0" baseline="30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and DVCS-I</a:t>
            </a:r>
          </a:p>
        </p:txBody>
      </p:sp>
      <p:cxnSp>
        <p:nvCxnSpPr>
          <p:cNvPr id="159" name="Straight Connector 158"/>
          <p:cNvCxnSpPr/>
          <p:nvPr/>
        </p:nvCxnSpPr>
        <p:spPr>
          <a:xfrm>
            <a:off x="6172200" y="2479950"/>
            <a:ext cx="1600200" cy="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dash"/>
          </a:ln>
          <a:effectLst/>
        </p:spPr>
      </p:cxnSp>
      <p:sp>
        <p:nvSpPr>
          <p:cNvPr id="160" name="TextBox 46"/>
          <p:cNvSpPr txBox="1">
            <a:spLocks noChangeArrowheads="1"/>
          </p:cNvSpPr>
          <p:nvPr/>
        </p:nvSpPr>
        <p:spPr bwMode="auto">
          <a:xfrm>
            <a:off x="4779820" y="2528440"/>
            <a:ext cx="33730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H/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He      PREX        (A1n)</a:t>
            </a:r>
          </a:p>
        </p:txBody>
      </p:sp>
      <p:sp>
        <p:nvSpPr>
          <p:cNvPr id="161" name="TextBox 56"/>
          <p:cNvSpPr txBox="1">
            <a:spLocks noChangeArrowheads="1"/>
          </p:cNvSpPr>
          <p:nvPr/>
        </p:nvSpPr>
        <p:spPr bwMode="auto">
          <a:xfrm>
            <a:off x="3657600" y="4801174"/>
            <a:ext cx="9669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11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GeV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2" name="Straight Arrow Connector 161"/>
          <p:cNvCxnSpPr/>
          <p:nvPr/>
        </p:nvCxnSpPr>
        <p:spPr>
          <a:xfrm>
            <a:off x="4191000" y="5196024"/>
            <a:ext cx="0" cy="533399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sp>
        <p:nvSpPr>
          <p:cNvPr id="163" name="TextBox 162"/>
          <p:cNvSpPr txBox="1"/>
          <p:nvPr/>
        </p:nvSpPr>
        <p:spPr>
          <a:xfrm>
            <a:off x="1408671" y="2893542"/>
            <a:ext cx="1536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EM Form Factor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3066315" y="28194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Access to GPDs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4590722" y="2868828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d/u at High x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798498" y="2868828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Neutron skin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063571" y="3589459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EM  Form  Factors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  high  Q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2932671" y="914500"/>
            <a:ext cx="6206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3 A-rated experiments in first years of running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1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</a:t>
            </a:r>
            <a:r>
              <a:rPr kumimoji="0" lang="en-US" sz="1800" b="0" i="0" u="none" strike="noStrike" kern="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(HRS-R) and DVCS (HRS-L +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calo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 run is combined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Some flexibility incorporated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39855" y="3434399"/>
            <a:ext cx="2320286" cy="1446550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12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GeV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Projects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 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 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Moller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polarimeter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2.  Compton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polarimeter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3. Energy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Meas.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upgrade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0" name="Straight Connector 169"/>
          <p:cNvCxnSpPr/>
          <p:nvPr/>
        </p:nvCxnSpPr>
        <p:spPr>
          <a:xfrm>
            <a:off x="2057400" y="4129224"/>
            <a:ext cx="5763490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dash"/>
          </a:ln>
          <a:effectLst/>
        </p:spPr>
      </p:cxnSp>
      <p:cxnSp>
        <p:nvCxnSpPr>
          <p:cNvPr id="171" name="Straight Connector 170"/>
          <p:cNvCxnSpPr/>
          <p:nvPr/>
        </p:nvCxnSpPr>
        <p:spPr>
          <a:xfrm flipH="1">
            <a:off x="84408" y="4129224"/>
            <a:ext cx="1905000" cy="0"/>
          </a:xfrm>
          <a:prstGeom prst="line">
            <a:avLst/>
          </a:prstGeom>
          <a:noFill/>
          <a:ln w="19050" cap="flat" cmpd="sng" algn="ctr">
            <a:solidFill>
              <a:srgbClr val="1F497D">
                <a:lumMod val="40000"/>
                <a:lumOff val="60000"/>
              </a:srgbClr>
            </a:solidFill>
            <a:prstDash val="dash"/>
          </a:ln>
          <a:effectLst/>
        </p:spPr>
      </p:cxnSp>
      <p:sp>
        <p:nvSpPr>
          <p:cNvPr id="172" name="TextBox 171"/>
          <p:cNvSpPr txBox="1"/>
          <p:nvPr/>
        </p:nvSpPr>
        <p:spPr>
          <a:xfrm>
            <a:off x="7041724" y="2824380"/>
            <a:ext cx="1984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Neutron spin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/>
          <p:cNvSpPr/>
          <p:nvPr/>
        </p:nvSpPr>
        <p:spPr bwMode="auto">
          <a:xfrm>
            <a:off x="8418" y="0"/>
            <a:ext cx="9123225" cy="6425514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rot="5400000">
            <a:off x="2602175" y="5077043"/>
            <a:ext cx="952720" cy="1588"/>
          </a:xfrm>
          <a:prstGeom prst="straightConnector1">
            <a:avLst/>
          </a:prstGeom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043672" y="5660228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2606865" y="26105"/>
            <a:ext cx="6388251" cy="8080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Preliminary Plans for 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First Years of Beam in Hall B</a:t>
            </a:r>
          </a:p>
        </p:txBody>
      </p:sp>
      <p:sp>
        <p:nvSpPr>
          <p:cNvPr id="48" name="TextBox 46"/>
          <p:cNvSpPr txBox="1">
            <a:spLocks noChangeArrowheads="1"/>
          </p:cNvSpPr>
          <p:nvPr/>
        </p:nvSpPr>
        <p:spPr bwMode="auto">
          <a:xfrm>
            <a:off x="5429073" y="2534682"/>
            <a:ext cx="3557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Early   11 GeV Experiments</a:t>
            </a:r>
          </a:p>
        </p:txBody>
      </p:sp>
      <p:sp>
        <p:nvSpPr>
          <p:cNvPr id="49" name="TextBox 47"/>
          <p:cNvSpPr txBox="1">
            <a:spLocks noChangeArrowheads="1"/>
          </p:cNvSpPr>
          <p:nvPr/>
        </p:nvSpPr>
        <p:spPr bwMode="auto">
          <a:xfrm>
            <a:off x="956235" y="2553823"/>
            <a:ext cx="1484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Construction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977414" y="5035444"/>
            <a:ext cx="0" cy="533399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6"/>
          <p:cNvSpPr txBox="1">
            <a:spLocks noChangeArrowheads="1"/>
          </p:cNvSpPr>
          <p:nvPr/>
        </p:nvSpPr>
        <p:spPr bwMode="auto">
          <a:xfrm>
            <a:off x="186488" y="4662277"/>
            <a:ext cx="2138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beam  to Hall B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3749824" y="3003129"/>
            <a:ext cx="1145551" cy="665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0" y="3025216"/>
            <a:ext cx="3500344" cy="158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8"/>
          <p:cNvSpPr txBox="1">
            <a:spLocks noChangeArrowheads="1"/>
          </p:cNvSpPr>
          <p:nvPr/>
        </p:nvSpPr>
        <p:spPr bwMode="auto">
          <a:xfrm>
            <a:off x="2528587" y="568100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FY  2015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633880" y="5660228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94092" y="5653303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920962" y="5653303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8"/>
          <p:cNvSpPr txBox="1">
            <a:spLocks noChangeArrowheads="1"/>
          </p:cNvSpPr>
          <p:nvPr/>
        </p:nvSpPr>
        <p:spPr bwMode="auto">
          <a:xfrm>
            <a:off x="4246552" y="5681013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FY  2016</a:t>
            </a:r>
          </a:p>
        </p:txBody>
      </p:sp>
      <p:sp>
        <p:nvSpPr>
          <p:cNvPr id="59" name="TextBox 9"/>
          <p:cNvSpPr txBox="1">
            <a:spLocks noChangeArrowheads="1"/>
          </p:cNvSpPr>
          <p:nvPr/>
        </p:nvSpPr>
        <p:spPr bwMode="auto">
          <a:xfrm>
            <a:off x="568167" y="569486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FY  2014</a:t>
            </a:r>
          </a:p>
        </p:txBody>
      </p:sp>
      <p:sp>
        <p:nvSpPr>
          <p:cNvPr id="60" name="TextBox 8"/>
          <p:cNvSpPr txBox="1">
            <a:spLocks noChangeArrowheads="1"/>
          </p:cNvSpPr>
          <p:nvPr/>
        </p:nvSpPr>
        <p:spPr bwMode="auto">
          <a:xfrm>
            <a:off x="6054567" y="567408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FY  2017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5054807" y="3003794"/>
            <a:ext cx="3547286" cy="1"/>
          </a:xfrm>
          <a:prstGeom prst="line">
            <a:avLst/>
          </a:prstGeom>
          <a:ln w="38100">
            <a:solidFill>
              <a:srgbClr val="0000FF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56"/>
          <p:cNvSpPr txBox="1">
            <a:spLocks noChangeArrowheads="1"/>
          </p:cNvSpPr>
          <p:nvPr/>
        </p:nvSpPr>
        <p:spPr bwMode="auto">
          <a:xfrm>
            <a:off x="3912160" y="4683013"/>
            <a:ext cx="13334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First 11 GeV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5094149" y="5020798"/>
            <a:ext cx="0" cy="533399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827725" y="3786920"/>
            <a:ext cx="767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Heavy</a:t>
            </a:r>
            <a:endParaRPr lang="en-US" sz="1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Photon</a:t>
            </a:r>
          </a:p>
          <a:p>
            <a:r>
              <a:rPr lang="en-US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Search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076801" y="3786920"/>
            <a:ext cx="790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Proton</a:t>
            </a:r>
          </a:p>
          <a:p>
            <a:r>
              <a:rPr lang="en-US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Charge Radius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62360" y="1043713"/>
            <a:ext cx="5443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6 A rated experiments in first 3 years of running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PCR, HPS,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pDVCS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nDVCS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pSIDIS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g</a:t>
            </a:r>
            <a:r>
              <a:rPr lang="en-US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/g</a:t>
            </a:r>
            <a:r>
              <a:rPr lang="en-US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High discovery potential during first year</a:t>
            </a:r>
          </a:p>
        </p:txBody>
      </p:sp>
      <p:pic>
        <p:nvPicPr>
          <p:cNvPr id="67" name="Picture 8" descr="Hall B CLAs12 w Man3.png"/>
          <p:cNvPicPr>
            <a:picLocks noChangeAspect="1"/>
          </p:cNvPicPr>
          <p:nvPr/>
        </p:nvPicPr>
        <p:blipFill>
          <a:blip r:embed="rId2" cstate="print"/>
          <a:srcRect l="48862" t="40624" r="4649" b="8133"/>
          <a:stretch>
            <a:fillRect/>
          </a:stretch>
        </p:blipFill>
        <p:spPr bwMode="auto">
          <a:xfrm>
            <a:off x="395164" y="143960"/>
            <a:ext cx="2471873" cy="213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67"/>
          <p:cNvSpPr/>
          <p:nvPr/>
        </p:nvSpPr>
        <p:spPr>
          <a:xfrm>
            <a:off x="7530721" y="5653303"/>
            <a:ext cx="1594683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8"/>
          <p:cNvSpPr txBox="1">
            <a:spLocks noChangeArrowheads="1"/>
          </p:cNvSpPr>
          <p:nvPr/>
        </p:nvSpPr>
        <p:spPr bwMode="auto">
          <a:xfrm>
            <a:off x="7906204" y="565864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FY  2018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976661" y="3416828"/>
            <a:ext cx="929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400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4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 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g</a:t>
            </a:r>
            <a:r>
              <a:rPr lang="en-US" sz="1400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4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 </a:t>
            </a:r>
          </a:p>
          <a:p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large </a:t>
            </a:r>
            <a:r>
              <a:rPr lang="en-US" sz="1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 sz="1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spin str.</a:t>
            </a:r>
          </a:p>
        </p:txBody>
      </p:sp>
      <p:sp>
        <p:nvSpPr>
          <p:cNvPr id="71" name="TextBox 47"/>
          <p:cNvSpPr txBox="1">
            <a:spLocks noChangeArrowheads="1"/>
          </p:cNvSpPr>
          <p:nvPr/>
        </p:nvSpPr>
        <p:spPr bwMode="auto">
          <a:xfrm>
            <a:off x="3409908" y="2079699"/>
            <a:ext cx="1399906" cy="46166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CLAS12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2" name="TextBox 47"/>
          <p:cNvSpPr txBox="1">
            <a:spLocks noChangeArrowheads="1"/>
          </p:cNvSpPr>
          <p:nvPr/>
        </p:nvSpPr>
        <p:spPr bwMode="auto">
          <a:xfrm>
            <a:off x="3666549" y="2565460"/>
            <a:ext cx="1302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Installation</a:t>
            </a: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2181220" y="3703494"/>
            <a:ext cx="1294365" cy="2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99256" y="3701292"/>
            <a:ext cx="1294365" cy="2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1626" y="394080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Installation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005585" y="3316117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&lt; 6 GeV beam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52831" y="2421238"/>
            <a:ext cx="3357077" cy="1936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4809814" y="2377582"/>
            <a:ext cx="4345229" cy="1936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2076802" y="3305074"/>
            <a:ext cx="2340582" cy="228585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rot="5400000">
            <a:off x="1963883" y="5057159"/>
            <a:ext cx="952720" cy="1588"/>
          </a:xfrm>
          <a:prstGeom prst="straightConnector1">
            <a:avLst/>
          </a:prstGeom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081519" y="3320195"/>
            <a:ext cx="973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pDVCS</a:t>
            </a:r>
            <a:endParaRPr lang="en-US" sz="1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&amp; GPDs</a:t>
            </a:r>
          </a:p>
          <a:p>
            <a:r>
              <a:rPr lang="en-US" sz="1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pSIDIS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&amp;</a:t>
            </a:r>
          </a:p>
          <a:p>
            <a:r>
              <a:rPr lang="en-US" sz="1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TMDs</a:t>
            </a:r>
            <a:endParaRPr lang="en-US" sz="1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931791" y="3295355"/>
            <a:ext cx="1044869" cy="954107"/>
          </a:xfrm>
          <a:prstGeom prst="rect">
            <a:avLst/>
          </a:prstGeom>
          <a:noFill/>
          <a:ln w="19050" cap="flat" cmpd="sng" algn="ctr">
            <a:noFill/>
            <a:prstDash val="sysDot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nDVCS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&amp; GPDs</a:t>
            </a:r>
          </a:p>
          <a:p>
            <a:r>
              <a:rPr lang="en-US" sz="1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nSIDIS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sz="1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TMDs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 rot="5400000">
            <a:off x="4982063" y="5045322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5400000">
            <a:off x="5831954" y="5054163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5400000">
            <a:off x="6646043" y="5051961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5400000">
            <a:off x="7008260" y="5038716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4533494" y="3302872"/>
            <a:ext cx="3395710" cy="22858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774604" y="3438914"/>
            <a:ext cx="1350800" cy="738664"/>
          </a:xfrm>
          <a:prstGeom prst="rect">
            <a:avLst/>
          </a:prstGeom>
          <a:noFill/>
          <a:ln w="19050" cap="flat" cmpd="sng" algn="ctr">
            <a:noFill/>
            <a:prstDash val="sysDot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Proton </a:t>
            </a:r>
            <a:r>
              <a:rPr lang="en-US" sz="1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TMDs</a:t>
            </a:r>
            <a:r>
              <a:rPr lang="en-US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Transverse spin structure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 rot="5400000">
            <a:off x="7458821" y="5036514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8000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340"/>
          <p:cNvSpPr/>
          <p:nvPr/>
        </p:nvSpPr>
        <p:spPr bwMode="auto">
          <a:xfrm>
            <a:off x="5410200" y="5181600"/>
            <a:ext cx="3429000" cy="990600"/>
          </a:xfrm>
          <a:prstGeom prst="rect">
            <a:avLst/>
          </a:prstGeom>
          <a:solidFill>
            <a:srgbClr val="FFEDC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lumMod val="65000"/>
                <a:lumOff val="35000"/>
                <a:alpha val="6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Upgrade Project</a:t>
            </a:r>
          </a:p>
        </p:txBody>
      </p:sp>
      <p:sp>
        <p:nvSpPr>
          <p:cNvPr id="329" name="Text Box 3"/>
          <p:cNvSpPr txBox="1">
            <a:spLocks noChangeArrowheads="1"/>
          </p:cNvSpPr>
          <p:nvPr/>
        </p:nvSpPr>
        <p:spPr bwMode="auto">
          <a:xfrm>
            <a:off x="5410200" y="5232400"/>
            <a:ext cx="4191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experimental Hall and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beamline</a:t>
            </a:r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Upgrades to existing Experimental Halls</a:t>
            </a:r>
          </a:p>
        </p:txBody>
      </p:sp>
      <p:sp>
        <p:nvSpPr>
          <p:cNvPr id="9229" name="Text Box 30"/>
          <p:cNvSpPr txBox="1">
            <a:spLocks noChangeArrowheads="1"/>
          </p:cNvSpPr>
          <p:nvPr/>
        </p:nvSpPr>
        <p:spPr bwMode="auto">
          <a:xfrm>
            <a:off x="7162800" y="3239869"/>
            <a:ext cx="1905000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Maintain capability to deliver lower pass beam energies: </a:t>
            </a:r>
            <a:r>
              <a:rPr lang="en-US" sz="1200" b="1" i="1" dirty="0" smtClean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2.2</a:t>
            </a:r>
            <a:r>
              <a:rPr lang="en-US" sz="1200" b="1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, 4.4, 6.6….</a:t>
            </a:r>
          </a:p>
        </p:txBody>
      </p:sp>
      <p:sp>
        <p:nvSpPr>
          <p:cNvPr id="9232" name="Freeform 293"/>
          <p:cNvSpPr>
            <a:spLocks/>
          </p:cNvSpPr>
          <p:nvPr/>
        </p:nvSpPr>
        <p:spPr bwMode="auto">
          <a:xfrm rot="-5400000">
            <a:off x="4267200" y="3460750"/>
            <a:ext cx="190500" cy="342900"/>
          </a:xfrm>
          <a:custGeom>
            <a:avLst/>
            <a:gdLst>
              <a:gd name="T0" fmla="*/ 191045 w 181"/>
              <a:gd name="T1" fmla="*/ 342354 h 138"/>
              <a:gd name="T2" fmla="*/ 187879 w 181"/>
              <a:gd name="T3" fmla="*/ 342354 h 138"/>
              <a:gd name="T4" fmla="*/ 174157 w 181"/>
              <a:gd name="T5" fmla="*/ 342354 h 138"/>
              <a:gd name="T6" fmla="*/ 156214 w 181"/>
              <a:gd name="T7" fmla="*/ 342354 h 138"/>
              <a:gd name="T8" fmla="*/ 132993 w 181"/>
              <a:gd name="T9" fmla="*/ 337392 h 138"/>
              <a:gd name="T10" fmla="*/ 109772 w 181"/>
              <a:gd name="T11" fmla="*/ 322507 h 138"/>
              <a:gd name="T12" fmla="*/ 83384 w 181"/>
              <a:gd name="T13" fmla="*/ 300180 h 138"/>
              <a:gd name="T14" fmla="*/ 60163 w 181"/>
              <a:gd name="T15" fmla="*/ 267929 h 138"/>
              <a:gd name="T16" fmla="*/ 39053 w 181"/>
              <a:gd name="T17" fmla="*/ 220793 h 138"/>
              <a:gd name="T18" fmla="*/ 25332 w 181"/>
              <a:gd name="T19" fmla="*/ 161254 h 138"/>
              <a:gd name="T20" fmla="*/ 11610 w 181"/>
              <a:gd name="T21" fmla="*/ 181100 h 138"/>
              <a:gd name="T22" fmla="*/ 0 w 181"/>
              <a:gd name="T23" fmla="*/ 0 h 138"/>
              <a:gd name="T24" fmla="*/ 78107 w 181"/>
              <a:gd name="T25" fmla="*/ 57059 h 138"/>
              <a:gd name="T26" fmla="*/ 58052 w 181"/>
              <a:gd name="T27" fmla="*/ 79386 h 138"/>
              <a:gd name="T28" fmla="*/ 58052 w 181"/>
              <a:gd name="T29" fmla="*/ 89310 h 138"/>
              <a:gd name="T30" fmla="*/ 58052 w 181"/>
              <a:gd name="T31" fmla="*/ 101714 h 138"/>
              <a:gd name="T32" fmla="*/ 60163 w 181"/>
              <a:gd name="T33" fmla="*/ 124041 h 138"/>
              <a:gd name="T34" fmla="*/ 66496 w 181"/>
              <a:gd name="T35" fmla="*/ 156292 h 138"/>
              <a:gd name="T36" fmla="*/ 75996 w 181"/>
              <a:gd name="T37" fmla="*/ 193504 h 138"/>
              <a:gd name="T38" fmla="*/ 91828 w 181"/>
              <a:gd name="T39" fmla="*/ 230717 h 138"/>
              <a:gd name="T40" fmla="*/ 115049 w 181"/>
              <a:gd name="T41" fmla="*/ 267929 h 138"/>
              <a:gd name="T42" fmla="*/ 148825 w 181"/>
              <a:gd name="T43" fmla="*/ 305142 h 138"/>
              <a:gd name="T44" fmla="*/ 191045 w 181"/>
              <a:gd name="T45" fmla="*/ 342354 h 1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"/>
              <a:gd name="T70" fmla="*/ 0 h 138"/>
              <a:gd name="T71" fmla="*/ 181 w 181"/>
              <a:gd name="T72" fmla="*/ 138 h 1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41"/>
          <p:cNvGrpSpPr/>
          <p:nvPr/>
        </p:nvGrpSpPr>
        <p:grpSpPr>
          <a:xfrm>
            <a:off x="1822450" y="1524000"/>
            <a:ext cx="7245350" cy="4457698"/>
            <a:chOff x="1060450" y="1790700"/>
            <a:chExt cx="7245350" cy="4457698"/>
          </a:xfrm>
        </p:grpSpPr>
        <p:grpSp>
          <p:nvGrpSpPr>
            <p:cNvPr id="3" name="Group 327"/>
            <p:cNvGrpSpPr>
              <a:grpSpLocks/>
            </p:cNvGrpSpPr>
            <p:nvPr/>
          </p:nvGrpSpPr>
          <p:grpSpPr bwMode="auto">
            <a:xfrm>
              <a:off x="1060450" y="1790700"/>
              <a:ext cx="6330386" cy="4457698"/>
              <a:chOff x="198440" y="1524000"/>
              <a:chExt cx="6291260" cy="4610105"/>
            </a:xfrm>
          </p:grpSpPr>
          <p:grpSp>
            <p:nvGrpSpPr>
              <p:cNvPr id="4" name="Group 408"/>
              <p:cNvGrpSpPr>
                <a:grpSpLocks/>
              </p:cNvGrpSpPr>
              <p:nvPr/>
            </p:nvGrpSpPr>
            <p:grpSpPr bwMode="auto">
              <a:xfrm>
                <a:off x="3810000" y="1524000"/>
                <a:ext cx="2679700" cy="1509713"/>
                <a:chOff x="2400" y="960"/>
                <a:chExt cx="1688" cy="951"/>
              </a:xfrm>
            </p:grpSpPr>
            <p:grpSp>
              <p:nvGrpSpPr>
                <p:cNvPr id="5" name="Group 407"/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611" cy="912"/>
                  <a:chOff x="2477" y="960"/>
                  <a:chExt cx="1611" cy="912"/>
                </a:xfrm>
              </p:grpSpPr>
              <p:sp>
                <p:nvSpPr>
                  <p:cNvPr id="9542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9" y="1053"/>
                    <a:ext cx="499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New Hall</a:t>
                    </a:r>
                  </a:p>
                </p:txBody>
              </p:sp>
              <p:sp>
                <p:nvSpPr>
                  <p:cNvPr id="9543" name="Line 7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4" name="Freeform 318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5" name="Freeform 319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6" name="Freeform 320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7" name="Freeform 321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8" name="Freeform 322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9" name="Freeform 323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0" name="Freeform 324"/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3 h 108"/>
                      <a:gd name="T14" fmla="*/ 66 w 90"/>
                      <a:gd name="T15" fmla="*/ 42 h 108"/>
                      <a:gd name="T16" fmla="*/ 66 w 90"/>
                      <a:gd name="T17" fmla="*/ 53 h 108"/>
                      <a:gd name="T18" fmla="*/ 64 w 90"/>
                      <a:gd name="T19" fmla="*/ 63 h 108"/>
                      <a:gd name="T20" fmla="*/ 61 w 90"/>
                      <a:gd name="T21" fmla="*/ 70 h 108"/>
                      <a:gd name="T22" fmla="*/ 55 w 90"/>
                      <a:gd name="T23" fmla="*/ 73 h 108"/>
                      <a:gd name="T24" fmla="*/ 50 w 90"/>
                      <a:gd name="T25" fmla="*/ 74 h 108"/>
                      <a:gd name="T26" fmla="*/ 42 w 90"/>
                      <a:gd name="T27" fmla="*/ 75 h 108"/>
                      <a:gd name="T28" fmla="*/ 20 w 90"/>
                      <a:gd name="T29" fmla="*/ 75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8 h 108"/>
                      <a:gd name="T40" fmla="*/ 46 w 90"/>
                      <a:gd name="T41" fmla="*/ 88 h 108"/>
                      <a:gd name="T42" fmla="*/ 61 w 90"/>
                      <a:gd name="T43" fmla="*/ 84 h 108"/>
                      <a:gd name="T44" fmla="*/ 72 w 90"/>
                      <a:gd name="T45" fmla="*/ 79 h 108"/>
                      <a:gd name="T46" fmla="*/ 81 w 90"/>
                      <a:gd name="T47" fmla="*/ 74 h 108"/>
                      <a:gd name="T48" fmla="*/ 89 w 90"/>
                      <a:gd name="T49" fmla="*/ 61 h 108"/>
                      <a:gd name="T50" fmla="*/ 90 w 90"/>
                      <a:gd name="T51" fmla="*/ 40 h 108"/>
                      <a:gd name="T52" fmla="*/ 89 w 90"/>
                      <a:gd name="T53" fmla="*/ 33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1" name="Freeform 325"/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4 h 70"/>
                      <a:gd name="T20" fmla="*/ 41 w 46"/>
                      <a:gd name="T21" fmla="*/ 51 h 70"/>
                      <a:gd name="T22" fmla="*/ 35 w 46"/>
                      <a:gd name="T23" fmla="*/ 57 h 70"/>
                      <a:gd name="T24" fmla="*/ 30 w 46"/>
                      <a:gd name="T25" fmla="*/ 58 h 70"/>
                      <a:gd name="T26" fmla="*/ 22 w 46"/>
                      <a:gd name="T27" fmla="*/ 60 h 70"/>
                      <a:gd name="T28" fmla="*/ 0 w 46"/>
                      <a:gd name="T29" fmla="*/ 60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2" name="Freeform 326"/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8 h 108"/>
                      <a:gd name="T6" fmla="*/ 46 w 90"/>
                      <a:gd name="T7" fmla="*/ 88 h 108"/>
                      <a:gd name="T8" fmla="*/ 61 w 90"/>
                      <a:gd name="T9" fmla="*/ 84 h 108"/>
                      <a:gd name="T10" fmla="*/ 72 w 90"/>
                      <a:gd name="T11" fmla="*/ 79 h 108"/>
                      <a:gd name="T12" fmla="*/ 81 w 90"/>
                      <a:gd name="T13" fmla="*/ 74 h 108"/>
                      <a:gd name="T14" fmla="*/ 89 w 90"/>
                      <a:gd name="T15" fmla="*/ 61 h 108"/>
                      <a:gd name="T16" fmla="*/ 90 w 90"/>
                      <a:gd name="T17" fmla="*/ 40 h 108"/>
                      <a:gd name="T18" fmla="*/ 89 w 90"/>
                      <a:gd name="T19" fmla="*/ 33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3" name="Freeform 327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4" name="Freeform 328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5" name="Freeform 329"/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1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6" name="Freeform 330"/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101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6 h 121"/>
                      <a:gd name="T8" fmla="*/ 0 w 87"/>
                      <a:gd name="T9" fmla="*/ 101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7" name="Freeform 332"/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1 h 106"/>
                      <a:gd name="T16" fmla="*/ 78 w 238"/>
                      <a:gd name="T17" fmla="*/ 53 h 106"/>
                      <a:gd name="T18" fmla="*/ 67 w 238"/>
                      <a:gd name="T19" fmla="*/ 73 h 106"/>
                      <a:gd name="T20" fmla="*/ 45 w 238"/>
                      <a:gd name="T21" fmla="*/ 59 h 106"/>
                      <a:gd name="T22" fmla="*/ 32 w 238"/>
                      <a:gd name="T23" fmla="*/ 86 h 106"/>
                      <a:gd name="T24" fmla="*/ 15 w 238"/>
                      <a:gd name="T25" fmla="*/ 68 h 106"/>
                      <a:gd name="T26" fmla="*/ 0 w 238"/>
                      <a:gd name="T27" fmla="*/ 96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8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41" name="Freeform 331"/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29"/>
              <p:cNvGrpSpPr>
                <a:grpSpLocks/>
              </p:cNvGrpSpPr>
              <p:nvPr/>
            </p:nvGrpSpPr>
            <p:grpSpPr bwMode="auto">
              <a:xfrm>
                <a:off x="962025" y="2286001"/>
                <a:ext cx="4654551" cy="2616201"/>
                <a:chOff x="558" y="1440"/>
                <a:chExt cx="2932" cy="1648"/>
              </a:xfrm>
            </p:grpSpPr>
            <p:sp>
              <p:nvSpPr>
                <p:cNvPr id="9348" name="Freeform 135"/>
                <p:cNvSpPr>
                  <a:spLocks/>
                </p:cNvSpPr>
                <p:nvPr/>
              </p:nvSpPr>
              <p:spPr bwMode="auto">
                <a:xfrm>
                  <a:off x="672" y="2400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" name="Group 428"/>
                <p:cNvGrpSpPr>
                  <a:grpSpLocks/>
                </p:cNvGrpSpPr>
                <p:nvPr/>
              </p:nvGrpSpPr>
              <p:grpSpPr bwMode="auto">
                <a:xfrm>
                  <a:off x="558" y="1440"/>
                  <a:ext cx="2932" cy="1485"/>
                  <a:chOff x="558" y="1440"/>
                  <a:chExt cx="2932" cy="1485"/>
                </a:xfrm>
              </p:grpSpPr>
              <p:grpSp>
                <p:nvGrpSpPr>
                  <p:cNvPr id="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944" y="1440"/>
                    <a:ext cx="2546" cy="1485"/>
                    <a:chOff x="944" y="1440"/>
                    <a:chExt cx="2546" cy="1485"/>
                  </a:xfrm>
                </p:grpSpPr>
                <p:sp>
                  <p:nvSpPr>
                    <p:cNvPr id="935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3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649"/>
                      <a:ext cx="95" cy="276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4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06"/>
                      <a:ext cx="95" cy="2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5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54"/>
                      <a:ext cx="95" cy="17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6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808"/>
                      <a:ext cx="95" cy="1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7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8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9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0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1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89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2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3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4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5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6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7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1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3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4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5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6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8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9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0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1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2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3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4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5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6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7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8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9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0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1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2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3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4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5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6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8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9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0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1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2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3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4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5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6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7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8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9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0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1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3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4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5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6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7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8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9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0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1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3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4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5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6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7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60" y="2354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8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9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1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2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3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4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5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9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0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1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2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3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4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5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6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7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8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9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0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1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2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3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4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5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6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7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8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9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0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1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2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3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4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5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6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7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8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9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0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1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2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3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4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5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944" y="2654"/>
                      <a:ext cx="351" cy="143"/>
                    </a:xfrm>
                    <a:custGeom>
                      <a:avLst/>
                      <a:gdLst>
                        <a:gd name="T0" fmla="*/ 0 w 351"/>
                        <a:gd name="T1" fmla="*/ 0 h 143"/>
                        <a:gd name="T2" fmla="*/ 4 w 351"/>
                        <a:gd name="T3" fmla="*/ 4 h 143"/>
                        <a:gd name="T4" fmla="*/ 15 w 351"/>
                        <a:gd name="T5" fmla="*/ 11 h 143"/>
                        <a:gd name="T6" fmla="*/ 32 w 351"/>
                        <a:gd name="T7" fmla="*/ 22 h 143"/>
                        <a:gd name="T8" fmla="*/ 54 w 351"/>
                        <a:gd name="T9" fmla="*/ 37 h 143"/>
                        <a:gd name="T10" fmla="*/ 80 w 351"/>
                        <a:gd name="T11" fmla="*/ 54 h 143"/>
                        <a:gd name="T12" fmla="*/ 108 w 351"/>
                        <a:gd name="T13" fmla="*/ 70 h 143"/>
                        <a:gd name="T14" fmla="*/ 138 w 351"/>
                        <a:gd name="T15" fmla="*/ 87 h 143"/>
                        <a:gd name="T16" fmla="*/ 169 w 351"/>
                        <a:gd name="T17" fmla="*/ 102 h 143"/>
                        <a:gd name="T18" fmla="*/ 201 w 351"/>
                        <a:gd name="T19" fmla="*/ 115 h 143"/>
                        <a:gd name="T20" fmla="*/ 230 w 351"/>
                        <a:gd name="T21" fmla="*/ 122 h 143"/>
                        <a:gd name="T22" fmla="*/ 258 w 351"/>
                        <a:gd name="T23" fmla="*/ 128 h 143"/>
                        <a:gd name="T24" fmla="*/ 284 w 351"/>
                        <a:gd name="T25" fmla="*/ 126 h 143"/>
                        <a:gd name="T26" fmla="*/ 282 w 351"/>
                        <a:gd name="T27" fmla="*/ 143 h 143"/>
                        <a:gd name="T28" fmla="*/ 351 w 351"/>
                        <a:gd name="T29" fmla="*/ 111 h 143"/>
                        <a:gd name="T30" fmla="*/ 293 w 351"/>
                        <a:gd name="T31" fmla="*/ 61 h 143"/>
                        <a:gd name="T32" fmla="*/ 293 w 351"/>
                        <a:gd name="T33" fmla="*/ 81 h 143"/>
                        <a:gd name="T34" fmla="*/ 286 w 351"/>
                        <a:gd name="T35" fmla="*/ 81 h 143"/>
                        <a:gd name="T36" fmla="*/ 267 w 351"/>
                        <a:gd name="T37" fmla="*/ 83 h 143"/>
                        <a:gd name="T38" fmla="*/ 242 w 351"/>
                        <a:gd name="T39" fmla="*/ 81 h 143"/>
                        <a:gd name="T40" fmla="*/ 206 w 351"/>
                        <a:gd name="T41" fmla="*/ 80 h 143"/>
                        <a:gd name="T42" fmla="*/ 167 w 351"/>
                        <a:gd name="T43" fmla="*/ 74 h 143"/>
                        <a:gd name="T44" fmla="*/ 125 w 351"/>
                        <a:gd name="T45" fmla="*/ 65 h 143"/>
                        <a:gd name="T46" fmla="*/ 80 w 351"/>
                        <a:gd name="T47" fmla="*/ 50 h 143"/>
                        <a:gd name="T48" fmla="*/ 39 w 351"/>
                        <a:gd name="T49" fmla="*/ 29 h 143"/>
                        <a:gd name="T50" fmla="*/ 0 w 351"/>
                        <a:gd name="T51" fmla="*/ 0 h 143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51"/>
                        <a:gd name="T79" fmla="*/ 0 h 143"/>
                        <a:gd name="T80" fmla="*/ 351 w 351"/>
                        <a:gd name="T81" fmla="*/ 143 h 143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51" h="143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2" y="22"/>
                          </a:lnTo>
                          <a:lnTo>
                            <a:pt x="54" y="37"/>
                          </a:lnTo>
                          <a:lnTo>
                            <a:pt x="80" y="54"/>
                          </a:lnTo>
                          <a:lnTo>
                            <a:pt x="108" y="70"/>
                          </a:lnTo>
                          <a:lnTo>
                            <a:pt x="138" y="87"/>
                          </a:lnTo>
                          <a:lnTo>
                            <a:pt x="169" y="102"/>
                          </a:lnTo>
                          <a:lnTo>
                            <a:pt x="201" y="115"/>
                          </a:lnTo>
                          <a:lnTo>
                            <a:pt x="230" y="122"/>
                          </a:lnTo>
                          <a:lnTo>
                            <a:pt x="258" y="128"/>
                          </a:lnTo>
                          <a:lnTo>
                            <a:pt x="284" y="126"/>
                          </a:lnTo>
                          <a:lnTo>
                            <a:pt x="282" y="143"/>
                          </a:lnTo>
                          <a:lnTo>
                            <a:pt x="351" y="111"/>
                          </a:lnTo>
                          <a:lnTo>
                            <a:pt x="293" y="61"/>
                          </a:lnTo>
                          <a:lnTo>
                            <a:pt x="293" y="81"/>
                          </a:lnTo>
                          <a:lnTo>
                            <a:pt x="286" y="81"/>
                          </a:lnTo>
                          <a:lnTo>
                            <a:pt x="267" y="83"/>
                          </a:lnTo>
                          <a:lnTo>
                            <a:pt x="242" y="81"/>
                          </a:lnTo>
                          <a:lnTo>
                            <a:pt x="206" y="80"/>
                          </a:lnTo>
                          <a:lnTo>
                            <a:pt x="167" y="74"/>
                          </a:lnTo>
                          <a:lnTo>
                            <a:pt x="125" y="65"/>
                          </a:lnTo>
                          <a:lnTo>
                            <a:pt x="80" y="50"/>
                          </a:lnTo>
                          <a:lnTo>
                            <a:pt x="39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7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952" y="2648"/>
                      <a:ext cx="347" cy="149"/>
                    </a:xfrm>
                    <a:custGeom>
                      <a:avLst/>
                      <a:gdLst>
                        <a:gd name="T0" fmla="*/ 0 w 347"/>
                        <a:gd name="T1" fmla="*/ 0 h 149"/>
                        <a:gd name="T2" fmla="*/ 4 w 347"/>
                        <a:gd name="T3" fmla="*/ 4 h 149"/>
                        <a:gd name="T4" fmla="*/ 15 w 347"/>
                        <a:gd name="T5" fmla="*/ 11 h 149"/>
                        <a:gd name="T6" fmla="*/ 31 w 347"/>
                        <a:gd name="T7" fmla="*/ 22 h 149"/>
                        <a:gd name="T8" fmla="*/ 52 w 347"/>
                        <a:gd name="T9" fmla="*/ 37 h 149"/>
                        <a:gd name="T10" fmla="*/ 78 w 347"/>
                        <a:gd name="T11" fmla="*/ 54 h 149"/>
                        <a:gd name="T12" fmla="*/ 106 w 347"/>
                        <a:gd name="T13" fmla="*/ 71 h 149"/>
                        <a:gd name="T14" fmla="*/ 135 w 347"/>
                        <a:gd name="T15" fmla="*/ 89 h 149"/>
                        <a:gd name="T16" fmla="*/ 167 w 347"/>
                        <a:gd name="T17" fmla="*/ 104 h 149"/>
                        <a:gd name="T18" fmla="*/ 198 w 347"/>
                        <a:gd name="T19" fmla="*/ 117 h 149"/>
                        <a:gd name="T20" fmla="*/ 228 w 347"/>
                        <a:gd name="T21" fmla="*/ 126 h 149"/>
                        <a:gd name="T22" fmla="*/ 256 w 347"/>
                        <a:gd name="T23" fmla="*/ 132 h 149"/>
                        <a:gd name="T24" fmla="*/ 280 w 347"/>
                        <a:gd name="T25" fmla="*/ 132 h 149"/>
                        <a:gd name="T26" fmla="*/ 278 w 347"/>
                        <a:gd name="T27" fmla="*/ 149 h 149"/>
                        <a:gd name="T28" fmla="*/ 347 w 347"/>
                        <a:gd name="T29" fmla="*/ 121 h 149"/>
                        <a:gd name="T30" fmla="*/ 291 w 347"/>
                        <a:gd name="T31" fmla="*/ 69 h 149"/>
                        <a:gd name="T32" fmla="*/ 291 w 347"/>
                        <a:gd name="T33" fmla="*/ 87 h 149"/>
                        <a:gd name="T34" fmla="*/ 284 w 347"/>
                        <a:gd name="T35" fmla="*/ 87 h 149"/>
                        <a:gd name="T36" fmla="*/ 265 w 347"/>
                        <a:gd name="T37" fmla="*/ 89 h 149"/>
                        <a:gd name="T38" fmla="*/ 239 w 347"/>
                        <a:gd name="T39" fmla="*/ 87 h 149"/>
                        <a:gd name="T40" fmla="*/ 204 w 347"/>
                        <a:gd name="T41" fmla="*/ 86 h 149"/>
                        <a:gd name="T42" fmla="*/ 163 w 347"/>
                        <a:gd name="T43" fmla="*/ 78 h 149"/>
                        <a:gd name="T44" fmla="*/ 122 w 347"/>
                        <a:gd name="T45" fmla="*/ 69 h 149"/>
                        <a:gd name="T46" fmla="*/ 78 w 347"/>
                        <a:gd name="T47" fmla="*/ 52 h 149"/>
                        <a:gd name="T48" fmla="*/ 37 w 347"/>
                        <a:gd name="T49" fmla="*/ 30 h 149"/>
                        <a:gd name="T50" fmla="*/ 0 w 347"/>
                        <a:gd name="T51" fmla="*/ 0 h 1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47"/>
                        <a:gd name="T79" fmla="*/ 0 h 149"/>
                        <a:gd name="T80" fmla="*/ 347 w 347"/>
                        <a:gd name="T81" fmla="*/ 149 h 1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47" h="149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1" y="22"/>
                          </a:lnTo>
                          <a:lnTo>
                            <a:pt x="52" y="37"/>
                          </a:lnTo>
                          <a:lnTo>
                            <a:pt x="78" y="54"/>
                          </a:lnTo>
                          <a:lnTo>
                            <a:pt x="106" y="71"/>
                          </a:lnTo>
                          <a:lnTo>
                            <a:pt x="135" y="89"/>
                          </a:lnTo>
                          <a:lnTo>
                            <a:pt x="167" y="104"/>
                          </a:lnTo>
                          <a:lnTo>
                            <a:pt x="198" y="117"/>
                          </a:lnTo>
                          <a:lnTo>
                            <a:pt x="228" y="126"/>
                          </a:lnTo>
                          <a:lnTo>
                            <a:pt x="256" y="132"/>
                          </a:lnTo>
                          <a:lnTo>
                            <a:pt x="280" y="132"/>
                          </a:lnTo>
                          <a:lnTo>
                            <a:pt x="278" y="149"/>
                          </a:lnTo>
                          <a:lnTo>
                            <a:pt x="347" y="121"/>
                          </a:lnTo>
                          <a:lnTo>
                            <a:pt x="291" y="69"/>
                          </a:lnTo>
                          <a:lnTo>
                            <a:pt x="291" y="87"/>
                          </a:lnTo>
                          <a:lnTo>
                            <a:pt x="284" y="87"/>
                          </a:lnTo>
                          <a:lnTo>
                            <a:pt x="265" y="89"/>
                          </a:lnTo>
                          <a:lnTo>
                            <a:pt x="239" y="87"/>
                          </a:lnTo>
                          <a:lnTo>
                            <a:pt x="204" y="86"/>
                          </a:lnTo>
                          <a:lnTo>
                            <a:pt x="163" y="78"/>
                          </a:lnTo>
                          <a:lnTo>
                            <a:pt x="122" y="69"/>
                          </a:lnTo>
                          <a:lnTo>
                            <a:pt x="78" y="52"/>
                          </a:lnTo>
                          <a:lnTo>
                            <a:pt x="37" y="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8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9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0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1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2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3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4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5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6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7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8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9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0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1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2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3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4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5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9511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2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3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4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5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6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7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8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9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0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1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2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3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4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5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6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7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8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0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1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3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4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6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7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9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497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8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9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0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1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2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3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4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5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6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7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8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9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0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351" name="Text Box 4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" y="2468"/>
                    <a:ext cx="624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Add arc</a:t>
                    </a:r>
                  </a:p>
                </p:txBody>
              </p:sp>
            </p:grpSp>
          </p:grpSp>
          <p:grpSp>
            <p:nvGrpSpPr>
              <p:cNvPr id="10" name="Group 432"/>
              <p:cNvGrpSpPr>
                <a:grpSpLocks/>
              </p:cNvGrpSpPr>
              <p:nvPr/>
            </p:nvGrpSpPr>
            <p:grpSpPr bwMode="auto">
              <a:xfrm>
                <a:off x="198440" y="2346326"/>
                <a:ext cx="6067425" cy="3787779"/>
                <a:chOff x="125" y="1478"/>
                <a:chExt cx="3822" cy="2386"/>
              </a:xfrm>
            </p:grpSpPr>
            <p:grpSp>
              <p:nvGrpSpPr>
                <p:cNvPr id="11" name="Group 413"/>
                <p:cNvGrpSpPr>
                  <a:grpSpLocks/>
                </p:cNvGrpSpPr>
                <p:nvPr/>
              </p:nvGrpSpPr>
              <p:grpSpPr bwMode="auto">
                <a:xfrm>
                  <a:off x="1874" y="2195"/>
                  <a:ext cx="714" cy="291"/>
                  <a:chOff x="1913" y="2147"/>
                  <a:chExt cx="714" cy="291"/>
                </a:xfrm>
              </p:grpSpPr>
              <p:sp>
                <p:nvSpPr>
                  <p:cNvPr id="9331" name="Freeform 281"/>
                  <p:cNvSpPr>
                    <a:spLocks/>
                  </p:cNvSpPr>
                  <p:nvPr/>
                </p:nvSpPr>
                <p:spPr bwMode="auto">
                  <a:xfrm>
                    <a:off x="1913" y="2269"/>
                    <a:ext cx="432" cy="124"/>
                  </a:xfrm>
                  <a:custGeom>
                    <a:avLst/>
                    <a:gdLst>
                      <a:gd name="T0" fmla="*/ 0 w 432"/>
                      <a:gd name="T1" fmla="*/ 124 h 124"/>
                      <a:gd name="T2" fmla="*/ 432 w 432"/>
                      <a:gd name="T3" fmla="*/ 80 h 124"/>
                      <a:gd name="T4" fmla="*/ 352 w 432"/>
                      <a:gd name="T5" fmla="*/ 0 h 124"/>
                      <a:gd name="T6" fmla="*/ 0 w 432"/>
                      <a:gd name="T7" fmla="*/ 124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2"/>
                      <a:gd name="T13" fmla="*/ 0 h 124"/>
                      <a:gd name="T14" fmla="*/ 432 w 432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" h="124">
                        <a:moveTo>
                          <a:pt x="0" y="124"/>
                        </a:moveTo>
                        <a:lnTo>
                          <a:pt x="432" y="80"/>
                        </a:lnTo>
                        <a:lnTo>
                          <a:pt x="352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087" y="2180"/>
                    <a:ext cx="199" cy="97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2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2132" y="2147"/>
                    <a:ext cx="495" cy="291"/>
                    <a:chOff x="2132" y="2147"/>
                    <a:chExt cx="495" cy="291"/>
                  </a:xfrm>
                </p:grpSpPr>
                <p:sp>
                  <p:nvSpPr>
                    <p:cNvPr id="933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8" y="2319"/>
                      <a:ext cx="249" cy="119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5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2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6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288" y="2199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1 h 74"/>
                        <a:gd name="T16" fmla="*/ 72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1"/>
                          </a:lnTo>
                          <a:lnTo>
                            <a:pt x="72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7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158" y="2199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1 h 74"/>
                        <a:gd name="T16" fmla="*/ 74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1"/>
                          </a:lnTo>
                          <a:lnTo>
                            <a:pt x="74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8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2356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9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2428" y="2236"/>
                      <a:ext cx="51" cy="113"/>
                    </a:xfrm>
                    <a:custGeom>
                      <a:avLst/>
                      <a:gdLst>
                        <a:gd name="T0" fmla="*/ 51 w 51"/>
                        <a:gd name="T1" fmla="*/ 113 h 113"/>
                        <a:gd name="T2" fmla="*/ 51 w 51"/>
                        <a:gd name="T3" fmla="*/ 31 h 113"/>
                        <a:gd name="T4" fmla="*/ 0 w 51"/>
                        <a:gd name="T5" fmla="*/ 0 h 113"/>
                        <a:gd name="T6" fmla="*/ 0 w 51"/>
                        <a:gd name="T7" fmla="*/ 81 h 113"/>
                        <a:gd name="T8" fmla="*/ 51 w 51"/>
                        <a:gd name="T9" fmla="*/ 113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13"/>
                        <a:gd name="T17" fmla="*/ 51 w 51"/>
                        <a:gd name="T18" fmla="*/ 113 h 1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13">
                          <a:moveTo>
                            <a:pt x="51" y="113"/>
                          </a:moveTo>
                          <a:lnTo>
                            <a:pt x="51" y="31"/>
                          </a:lnTo>
                          <a:lnTo>
                            <a:pt x="0" y="0"/>
                          </a:lnTo>
                          <a:lnTo>
                            <a:pt x="0" y="81"/>
                          </a:lnTo>
                          <a:lnTo>
                            <a:pt x="51" y="1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0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2479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1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2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3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156" y="2234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3 h 117"/>
                        <a:gd name="T4" fmla="*/ 0 w 72"/>
                        <a:gd name="T5" fmla="*/ 0 h 117"/>
                        <a:gd name="T6" fmla="*/ 0 w 72"/>
                        <a:gd name="T7" fmla="*/ 83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4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2228" y="2234"/>
                      <a:ext cx="71" cy="117"/>
                    </a:xfrm>
                    <a:custGeom>
                      <a:avLst/>
                      <a:gdLst>
                        <a:gd name="T0" fmla="*/ 0 w 71"/>
                        <a:gd name="T1" fmla="*/ 117 h 117"/>
                        <a:gd name="T2" fmla="*/ 0 w 71"/>
                        <a:gd name="T3" fmla="*/ 33 h 117"/>
                        <a:gd name="T4" fmla="*/ 71 w 71"/>
                        <a:gd name="T5" fmla="*/ 0 h 117"/>
                        <a:gd name="T6" fmla="*/ 71 w 71"/>
                        <a:gd name="T7" fmla="*/ 83 h 117"/>
                        <a:gd name="T8" fmla="*/ 0 w 71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17"/>
                        <a:gd name="T17" fmla="*/ 71 w 71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1" y="0"/>
                          </a:lnTo>
                          <a:lnTo>
                            <a:pt x="71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5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6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7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2291" y="2239"/>
                      <a:ext cx="73" cy="117"/>
                    </a:xfrm>
                    <a:custGeom>
                      <a:avLst/>
                      <a:gdLst>
                        <a:gd name="T0" fmla="*/ 73 w 73"/>
                        <a:gd name="T1" fmla="*/ 117 h 117"/>
                        <a:gd name="T2" fmla="*/ 73 w 73"/>
                        <a:gd name="T3" fmla="*/ 36 h 117"/>
                        <a:gd name="T4" fmla="*/ 0 w 73"/>
                        <a:gd name="T5" fmla="*/ 0 h 117"/>
                        <a:gd name="T6" fmla="*/ 0 w 73"/>
                        <a:gd name="T7" fmla="*/ 84 h 117"/>
                        <a:gd name="T8" fmla="*/ 73 w 73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117"/>
                        <a:gd name="T17" fmla="*/ 73 w 7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117">
                          <a:moveTo>
                            <a:pt x="73" y="117"/>
                          </a:moveTo>
                          <a:lnTo>
                            <a:pt x="73" y="36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3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" name="Group 431"/>
                <p:cNvGrpSpPr>
                  <a:grpSpLocks/>
                </p:cNvGrpSpPr>
                <p:nvPr/>
              </p:nvGrpSpPr>
              <p:grpSpPr bwMode="auto">
                <a:xfrm>
                  <a:off x="125" y="1478"/>
                  <a:ext cx="3822" cy="2386"/>
                  <a:chOff x="125" y="1478"/>
                  <a:chExt cx="3822" cy="2386"/>
                </a:xfrm>
              </p:grpSpPr>
              <p:grpSp>
                <p:nvGrpSpPr>
                  <p:cNvPr id="1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125" y="2742"/>
                    <a:ext cx="1586" cy="1122"/>
                    <a:chOff x="125" y="2742"/>
                    <a:chExt cx="1586" cy="1122"/>
                  </a:xfrm>
                </p:grpSpPr>
                <p:sp>
                  <p:nvSpPr>
                    <p:cNvPr id="9258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" y="3514"/>
                      <a:ext cx="1048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Enhanced capabilities</a:t>
                      </a:r>
                    </a:p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 existing Halls</a:t>
                      </a:r>
                    </a:p>
                  </p:txBody>
                </p:sp>
                <p:sp>
                  <p:nvSpPr>
                    <p:cNvPr id="9259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2" y="3081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0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295" y="3079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1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66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2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782" y="3391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3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34" y="3695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4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5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6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7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8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9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0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1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2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3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4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5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6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7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8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9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0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1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2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3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4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5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6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7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8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9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0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1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2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3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4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5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6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7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8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9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0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1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2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3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4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5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6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7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8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9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0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1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2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4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5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6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7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8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9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0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1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2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3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4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5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6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7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8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9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0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1597" y="1478"/>
                    <a:ext cx="864" cy="457"/>
                    <a:chOff x="1636" y="1430"/>
                    <a:chExt cx="864" cy="457"/>
                  </a:xfrm>
                </p:grpSpPr>
                <p:sp>
                  <p:nvSpPr>
                    <p:cNvPr id="9255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2195" y="1702"/>
                      <a:ext cx="152" cy="168"/>
                    </a:xfrm>
                    <a:custGeom>
                      <a:avLst/>
                      <a:gdLst>
                        <a:gd name="T0" fmla="*/ 0 w 152"/>
                        <a:gd name="T1" fmla="*/ 0 h 168"/>
                        <a:gd name="T2" fmla="*/ 0 w 152"/>
                        <a:gd name="T3" fmla="*/ 3 h 168"/>
                        <a:gd name="T4" fmla="*/ 0 w 152"/>
                        <a:gd name="T5" fmla="*/ 15 h 168"/>
                        <a:gd name="T6" fmla="*/ 2 w 152"/>
                        <a:gd name="T7" fmla="*/ 33 h 168"/>
                        <a:gd name="T8" fmla="*/ 5 w 152"/>
                        <a:gd name="T9" fmla="*/ 53 h 168"/>
                        <a:gd name="T10" fmla="*/ 13 w 152"/>
                        <a:gd name="T11" fmla="*/ 76 h 168"/>
                        <a:gd name="T12" fmla="*/ 24 w 152"/>
                        <a:gd name="T13" fmla="*/ 100 h 168"/>
                        <a:gd name="T14" fmla="*/ 39 w 152"/>
                        <a:gd name="T15" fmla="*/ 120 h 168"/>
                        <a:gd name="T16" fmla="*/ 59 w 152"/>
                        <a:gd name="T17" fmla="*/ 139 h 168"/>
                        <a:gd name="T18" fmla="*/ 85 w 152"/>
                        <a:gd name="T19" fmla="*/ 150 h 168"/>
                        <a:gd name="T20" fmla="*/ 78 w 152"/>
                        <a:gd name="T21" fmla="*/ 165 h 168"/>
                        <a:gd name="T22" fmla="*/ 152 w 152"/>
                        <a:gd name="T23" fmla="*/ 168 h 168"/>
                        <a:gd name="T24" fmla="*/ 124 w 152"/>
                        <a:gd name="T25" fmla="*/ 98 h 168"/>
                        <a:gd name="T26" fmla="*/ 115 w 152"/>
                        <a:gd name="T27" fmla="*/ 115 h 168"/>
                        <a:gd name="T28" fmla="*/ 111 w 152"/>
                        <a:gd name="T29" fmla="*/ 115 h 168"/>
                        <a:gd name="T30" fmla="*/ 106 w 152"/>
                        <a:gd name="T31" fmla="*/ 117 h 168"/>
                        <a:gd name="T32" fmla="*/ 96 w 152"/>
                        <a:gd name="T33" fmla="*/ 115 h 168"/>
                        <a:gd name="T34" fmla="*/ 83 w 152"/>
                        <a:gd name="T35" fmla="*/ 111 h 168"/>
                        <a:gd name="T36" fmla="*/ 68 w 152"/>
                        <a:gd name="T37" fmla="*/ 104 h 168"/>
                        <a:gd name="T38" fmla="*/ 52 w 152"/>
                        <a:gd name="T39" fmla="*/ 89 h 168"/>
                        <a:gd name="T40" fmla="*/ 35 w 152"/>
                        <a:gd name="T41" fmla="*/ 68 h 168"/>
                        <a:gd name="T42" fmla="*/ 16 w 152"/>
                        <a:gd name="T43" fmla="*/ 39 h 168"/>
                        <a:gd name="T44" fmla="*/ 0 w 152"/>
                        <a:gd name="T45" fmla="*/ 0 h 16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168"/>
                        <a:gd name="T71" fmla="*/ 152 w 152"/>
                        <a:gd name="T72" fmla="*/ 168 h 16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168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5"/>
                          </a:lnTo>
                          <a:lnTo>
                            <a:pt x="2" y="33"/>
                          </a:lnTo>
                          <a:lnTo>
                            <a:pt x="5" y="53"/>
                          </a:lnTo>
                          <a:lnTo>
                            <a:pt x="13" y="76"/>
                          </a:lnTo>
                          <a:lnTo>
                            <a:pt x="24" y="100"/>
                          </a:lnTo>
                          <a:lnTo>
                            <a:pt x="39" y="120"/>
                          </a:lnTo>
                          <a:lnTo>
                            <a:pt x="59" y="139"/>
                          </a:lnTo>
                          <a:lnTo>
                            <a:pt x="85" y="150"/>
                          </a:lnTo>
                          <a:lnTo>
                            <a:pt x="78" y="165"/>
                          </a:lnTo>
                          <a:lnTo>
                            <a:pt x="152" y="168"/>
                          </a:lnTo>
                          <a:lnTo>
                            <a:pt x="124" y="98"/>
                          </a:lnTo>
                          <a:lnTo>
                            <a:pt x="115" y="115"/>
                          </a:lnTo>
                          <a:lnTo>
                            <a:pt x="111" y="115"/>
                          </a:lnTo>
                          <a:lnTo>
                            <a:pt x="106" y="117"/>
                          </a:lnTo>
                          <a:lnTo>
                            <a:pt x="96" y="115"/>
                          </a:lnTo>
                          <a:lnTo>
                            <a:pt x="83" y="111"/>
                          </a:lnTo>
                          <a:lnTo>
                            <a:pt x="68" y="104"/>
                          </a:lnTo>
                          <a:lnTo>
                            <a:pt x="52" y="89"/>
                          </a:lnTo>
                          <a:lnTo>
                            <a:pt x="35" y="68"/>
                          </a:lnTo>
                          <a:lnTo>
                            <a:pt x="16" y="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6" name="Freeform 376"/>
                    <p:cNvSpPr>
                      <a:spLocks/>
                    </p:cNvSpPr>
                    <p:nvPr/>
                  </p:nvSpPr>
                  <p:spPr bwMode="auto">
                    <a:xfrm>
                      <a:off x="2199" y="1711"/>
                      <a:ext cx="144" cy="176"/>
                    </a:xfrm>
                    <a:custGeom>
                      <a:avLst/>
                      <a:gdLst>
                        <a:gd name="T0" fmla="*/ 0 w 144"/>
                        <a:gd name="T1" fmla="*/ 0 h 176"/>
                        <a:gd name="T2" fmla="*/ 0 w 144"/>
                        <a:gd name="T3" fmla="*/ 4 h 176"/>
                        <a:gd name="T4" fmla="*/ 0 w 144"/>
                        <a:gd name="T5" fmla="*/ 17 h 176"/>
                        <a:gd name="T6" fmla="*/ 0 w 144"/>
                        <a:gd name="T7" fmla="*/ 33 h 176"/>
                        <a:gd name="T8" fmla="*/ 3 w 144"/>
                        <a:gd name="T9" fmla="*/ 56 h 176"/>
                        <a:gd name="T10" fmla="*/ 11 w 144"/>
                        <a:gd name="T11" fmla="*/ 78 h 176"/>
                        <a:gd name="T12" fmla="*/ 20 w 144"/>
                        <a:gd name="T13" fmla="*/ 102 h 176"/>
                        <a:gd name="T14" fmla="*/ 35 w 144"/>
                        <a:gd name="T15" fmla="*/ 122 h 176"/>
                        <a:gd name="T16" fmla="*/ 53 w 144"/>
                        <a:gd name="T17" fmla="*/ 141 h 176"/>
                        <a:gd name="T18" fmla="*/ 79 w 144"/>
                        <a:gd name="T19" fmla="*/ 156 h 176"/>
                        <a:gd name="T20" fmla="*/ 72 w 144"/>
                        <a:gd name="T21" fmla="*/ 169 h 176"/>
                        <a:gd name="T22" fmla="*/ 144 w 144"/>
                        <a:gd name="T23" fmla="*/ 176 h 176"/>
                        <a:gd name="T24" fmla="*/ 118 w 144"/>
                        <a:gd name="T25" fmla="*/ 102 h 176"/>
                        <a:gd name="T26" fmla="*/ 109 w 144"/>
                        <a:gd name="T27" fmla="*/ 121 h 176"/>
                        <a:gd name="T28" fmla="*/ 107 w 144"/>
                        <a:gd name="T29" fmla="*/ 121 h 176"/>
                        <a:gd name="T30" fmla="*/ 100 w 144"/>
                        <a:gd name="T31" fmla="*/ 121 h 176"/>
                        <a:gd name="T32" fmla="*/ 90 w 144"/>
                        <a:gd name="T33" fmla="*/ 119 h 176"/>
                        <a:gd name="T34" fmla="*/ 79 w 144"/>
                        <a:gd name="T35" fmla="*/ 115 h 176"/>
                        <a:gd name="T36" fmla="*/ 64 w 144"/>
                        <a:gd name="T37" fmla="*/ 106 h 176"/>
                        <a:gd name="T38" fmla="*/ 48 w 144"/>
                        <a:gd name="T39" fmla="*/ 93 h 176"/>
                        <a:gd name="T40" fmla="*/ 31 w 144"/>
                        <a:gd name="T41" fmla="*/ 70 h 176"/>
                        <a:gd name="T42" fmla="*/ 14 w 144"/>
                        <a:gd name="T43" fmla="*/ 41 h 176"/>
                        <a:gd name="T44" fmla="*/ 0 w 144"/>
                        <a:gd name="T45" fmla="*/ 0 h 17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4"/>
                        <a:gd name="T70" fmla="*/ 0 h 176"/>
                        <a:gd name="T71" fmla="*/ 144 w 144"/>
                        <a:gd name="T72" fmla="*/ 176 h 17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4" h="176">
                          <a:moveTo>
                            <a:pt x="0" y="0"/>
                          </a:moveTo>
                          <a:lnTo>
                            <a:pt x="0" y="4"/>
                          </a:lnTo>
                          <a:lnTo>
                            <a:pt x="0" y="17"/>
                          </a:lnTo>
                          <a:lnTo>
                            <a:pt x="0" y="33"/>
                          </a:lnTo>
                          <a:lnTo>
                            <a:pt x="3" y="56"/>
                          </a:lnTo>
                          <a:lnTo>
                            <a:pt x="11" y="78"/>
                          </a:lnTo>
                          <a:lnTo>
                            <a:pt x="20" y="102"/>
                          </a:lnTo>
                          <a:lnTo>
                            <a:pt x="35" y="122"/>
                          </a:lnTo>
                          <a:lnTo>
                            <a:pt x="53" y="141"/>
                          </a:lnTo>
                          <a:lnTo>
                            <a:pt x="79" y="156"/>
                          </a:lnTo>
                          <a:lnTo>
                            <a:pt x="72" y="169"/>
                          </a:lnTo>
                          <a:lnTo>
                            <a:pt x="144" y="176"/>
                          </a:lnTo>
                          <a:lnTo>
                            <a:pt x="118" y="102"/>
                          </a:lnTo>
                          <a:lnTo>
                            <a:pt x="109" y="121"/>
                          </a:lnTo>
                          <a:lnTo>
                            <a:pt x="107" y="121"/>
                          </a:lnTo>
                          <a:lnTo>
                            <a:pt x="100" y="121"/>
                          </a:lnTo>
                          <a:lnTo>
                            <a:pt x="90" y="119"/>
                          </a:lnTo>
                          <a:lnTo>
                            <a:pt x="79" y="115"/>
                          </a:lnTo>
                          <a:lnTo>
                            <a:pt x="64" y="106"/>
                          </a:lnTo>
                          <a:lnTo>
                            <a:pt x="48" y="93"/>
                          </a:lnTo>
                          <a:lnTo>
                            <a:pt x="31" y="70"/>
                          </a:lnTo>
                          <a:lnTo>
                            <a:pt x="14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7" name="Text Box 4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36" y="1430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6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313" y="2792"/>
                    <a:ext cx="864" cy="341"/>
                    <a:chOff x="2352" y="2744"/>
                    <a:chExt cx="864" cy="341"/>
                  </a:xfrm>
                </p:grpSpPr>
                <p:sp>
                  <p:nvSpPr>
                    <p:cNvPr id="9252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2475" y="2744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4 h 146"/>
                        <a:gd name="T2" fmla="*/ 172 w 176"/>
                        <a:gd name="T3" fmla="*/ 146 h 146"/>
                        <a:gd name="T4" fmla="*/ 159 w 176"/>
                        <a:gd name="T5" fmla="*/ 144 h 146"/>
                        <a:gd name="T6" fmla="*/ 143 w 176"/>
                        <a:gd name="T7" fmla="*/ 144 h 146"/>
                        <a:gd name="T8" fmla="*/ 122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4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5 h 146"/>
                        <a:gd name="T28" fmla="*/ 55 w 176"/>
                        <a:gd name="T29" fmla="*/ 39 h 146"/>
                        <a:gd name="T30" fmla="*/ 55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4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4"/>
                          </a:moveTo>
                          <a:lnTo>
                            <a:pt x="172" y="146"/>
                          </a:lnTo>
                          <a:lnTo>
                            <a:pt x="159" y="144"/>
                          </a:lnTo>
                          <a:lnTo>
                            <a:pt x="143" y="144"/>
                          </a:lnTo>
                          <a:lnTo>
                            <a:pt x="122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4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5"/>
                          </a:lnTo>
                          <a:lnTo>
                            <a:pt x="55" y="39"/>
                          </a:lnTo>
                          <a:lnTo>
                            <a:pt x="55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4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3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2464" y="2748"/>
                      <a:ext cx="181" cy="139"/>
                    </a:xfrm>
                    <a:custGeom>
                      <a:avLst/>
                      <a:gdLst>
                        <a:gd name="T0" fmla="*/ 181 w 181"/>
                        <a:gd name="T1" fmla="*/ 139 h 139"/>
                        <a:gd name="T2" fmla="*/ 178 w 181"/>
                        <a:gd name="T3" fmla="*/ 139 h 139"/>
                        <a:gd name="T4" fmla="*/ 165 w 181"/>
                        <a:gd name="T5" fmla="*/ 139 h 139"/>
                        <a:gd name="T6" fmla="*/ 148 w 181"/>
                        <a:gd name="T7" fmla="*/ 139 h 139"/>
                        <a:gd name="T8" fmla="*/ 128 w 181"/>
                        <a:gd name="T9" fmla="*/ 137 h 139"/>
                        <a:gd name="T10" fmla="*/ 104 w 181"/>
                        <a:gd name="T11" fmla="*/ 131 h 139"/>
                        <a:gd name="T12" fmla="*/ 79 w 181"/>
                        <a:gd name="T13" fmla="*/ 122 h 139"/>
                        <a:gd name="T14" fmla="*/ 57 w 181"/>
                        <a:gd name="T15" fmla="*/ 109 h 139"/>
                        <a:gd name="T16" fmla="*/ 37 w 181"/>
                        <a:gd name="T17" fmla="*/ 90 h 139"/>
                        <a:gd name="T18" fmla="*/ 24 w 181"/>
                        <a:gd name="T19" fmla="*/ 64 h 139"/>
                        <a:gd name="T20" fmla="*/ 11 w 181"/>
                        <a:gd name="T21" fmla="*/ 74 h 139"/>
                        <a:gd name="T22" fmla="*/ 0 w 181"/>
                        <a:gd name="T23" fmla="*/ 0 h 139"/>
                        <a:gd name="T24" fmla="*/ 74 w 181"/>
                        <a:gd name="T25" fmla="*/ 24 h 139"/>
                        <a:gd name="T26" fmla="*/ 57 w 181"/>
                        <a:gd name="T27" fmla="*/ 33 h 139"/>
                        <a:gd name="T28" fmla="*/ 55 w 181"/>
                        <a:gd name="T29" fmla="*/ 37 h 139"/>
                        <a:gd name="T30" fmla="*/ 55 w 181"/>
                        <a:gd name="T31" fmla="*/ 42 h 139"/>
                        <a:gd name="T32" fmla="*/ 57 w 181"/>
                        <a:gd name="T33" fmla="*/ 51 h 139"/>
                        <a:gd name="T34" fmla="*/ 63 w 181"/>
                        <a:gd name="T35" fmla="*/ 64 h 139"/>
                        <a:gd name="T36" fmla="*/ 72 w 181"/>
                        <a:gd name="T37" fmla="*/ 77 h 139"/>
                        <a:gd name="T38" fmla="*/ 87 w 181"/>
                        <a:gd name="T39" fmla="*/ 94 h 139"/>
                        <a:gd name="T40" fmla="*/ 109 w 181"/>
                        <a:gd name="T41" fmla="*/ 109 h 139"/>
                        <a:gd name="T42" fmla="*/ 141 w 181"/>
                        <a:gd name="T43" fmla="*/ 124 h 139"/>
                        <a:gd name="T44" fmla="*/ 181 w 181"/>
                        <a:gd name="T45" fmla="*/ 139 h 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9"/>
                        <a:gd name="T71" fmla="*/ 181 w 181"/>
                        <a:gd name="T72" fmla="*/ 139 h 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9">
                          <a:moveTo>
                            <a:pt x="181" y="139"/>
                          </a:moveTo>
                          <a:lnTo>
                            <a:pt x="178" y="139"/>
                          </a:lnTo>
                          <a:lnTo>
                            <a:pt x="165" y="139"/>
                          </a:lnTo>
                          <a:lnTo>
                            <a:pt x="148" y="139"/>
                          </a:lnTo>
                          <a:lnTo>
                            <a:pt x="128" y="137"/>
                          </a:lnTo>
                          <a:lnTo>
                            <a:pt x="104" y="131"/>
                          </a:lnTo>
                          <a:lnTo>
                            <a:pt x="79" y="122"/>
                          </a:lnTo>
                          <a:lnTo>
                            <a:pt x="57" y="109"/>
                          </a:lnTo>
                          <a:lnTo>
                            <a:pt x="37" y="90"/>
                          </a:lnTo>
                          <a:lnTo>
                            <a:pt x="24" y="64"/>
                          </a:lnTo>
                          <a:lnTo>
                            <a:pt x="11" y="74"/>
                          </a:lnTo>
                          <a:lnTo>
                            <a:pt x="0" y="0"/>
                          </a:lnTo>
                          <a:lnTo>
                            <a:pt x="74" y="24"/>
                          </a:lnTo>
                          <a:lnTo>
                            <a:pt x="57" y="33"/>
                          </a:lnTo>
                          <a:lnTo>
                            <a:pt x="55" y="37"/>
                          </a:lnTo>
                          <a:lnTo>
                            <a:pt x="55" y="42"/>
                          </a:lnTo>
                          <a:lnTo>
                            <a:pt x="57" y="51"/>
                          </a:lnTo>
                          <a:lnTo>
                            <a:pt x="63" y="64"/>
                          </a:lnTo>
                          <a:lnTo>
                            <a:pt x="72" y="77"/>
                          </a:lnTo>
                          <a:lnTo>
                            <a:pt x="87" y="94"/>
                          </a:lnTo>
                          <a:lnTo>
                            <a:pt x="109" y="109"/>
                          </a:lnTo>
                          <a:lnTo>
                            <a:pt x="141" y="124"/>
                          </a:lnTo>
                          <a:lnTo>
                            <a:pt x="181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4" name="Text Box 4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52" y="2784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7" name="Group 419"/>
                  <p:cNvGrpSpPr>
                    <a:grpSpLocks/>
                  </p:cNvGrpSpPr>
                  <p:nvPr/>
                </p:nvGrpSpPr>
                <p:grpSpPr bwMode="auto">
                  <a:xfrm>
                    <a:off x="2883" y="2486"/>
                    <a:ext cx="1064" cy="238"/>
                    <a:chOff x="2922" y="2438"/>
                    <a:chExt cx="1064" cy="238"/>
                  </a:xfrm>
                </p:grpSpPr>
                <p:sp>
                  <p:nvSpPr>
                    <p:cNvPr id="9249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2933" y="2438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6 h 146"/>
                        <a:gd name="T2" fmla="*/ 172 w 176"/>
                        <a:gd name="T3" fmla="*/ 146 h 146"/>
                        <a:gd name="T4" fmla="*/ 159 w 176"/>
                        <a:gd name="T5" fmla="*/ 146 h 146"/>
                        <a:gd name="T6" fmla="*/ 143 w 176"/>
                        <a:gd name="T7" fmla="*/ 144 h 146"/>
                        <a:gd name="T8" fmla="*/ 120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2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7 h 146"/>
                        <a:gd name="T28" fmla="*/ 54 w 176"/>
                        <a:gd name="T29" fmla="*/ 39 h 146"/>
                        <a:gd name="T30" fmla="*/ 54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6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6"/>
                          </a:moveTo>
                          <a:lnTo>
                            <a:pt x="172" y="146"/>
                          </a:lnTo>
                          <a:lnTo>
                            <a:pt x="159" y="146"/>
                          </a:lnTo>
                          <a:lnTo>
                            <a:pt x="143" y="144"/>
                          </a:lnTo>
                          <a:lnTo>
                            <a:pt x="120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2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7"/>
                          </a:lnTo>
                          <a:lnTo>
                            <a:pt x="54" y="39"/>
                          </a:lnTo>
                          <a:lnTo>
                            <a:pt x="54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6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0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2922" y="2443"/>
                      <a:ext cx="181" cy="138"/>
                    </a:xfrm>
                    <a:custGeom>
                      <a:avLst/>
                      <a:gdLst>
                        <a:gd name="T0" fmla="*/ 181 w 181"/>
                        <a:gd name="T1" fmla="*/ 138 h 138"/>
                        <a:gd name="T2" fmla="*/ 178 w 181"/>
                        <a:gd name="T3" fmla="*/ 138 h 138"/>
                        <a:gd name="T4" fmla="*/ 165 w 181"/>
                        <a:gd name="T5" fmla="*/ 138 h 138"/>
                        <a:gd name="T6" fmla="*/ 148 w 181"/>
                        <a:gd name="T7" fmla="*/ 138 h 138"/>
                        <a:gd name="T8" fmla="*/ 126 w 181"/>
                        <a:gd name="T9" fmla="*/ 136 h 138"/>
                        <a:gd name="T10" fmla="*/ 104 w 181"/>
                        <a:gd name="T11" fmla="*/ 130 h 138"/>
                        <a:gd name="T12" fmla="*/ 79 w 181"/>
                        <a:gd name="T13" fmla="*/ 121 h 138"/>
                        <a:gd name="T14" fmla="*/ 57 w 181"/>
                        <a:gd name="T15" fmla="*/ 108 h 138"/>
                        <a:gd name="T16" fmla="*/ 37 w 181"/>
                        <a:gd name="T17" fmla="*/ 89 h 138"/>
                        <a:gd name="T18" fmla="*/ 24 w 181"/>
                        <a:gd name="T19" fmla="*/ 65 h 138"/>
                        <a:gd name="T20" fmla="*/ 11 w 181"/>
                        <a:gd name="T21" fmla="*/ 73 h 138"/>
                        <a:gd name="T22" fmla="*/ 0 w 181"/>
                        <a:gd name="T23" fmla="*/ 0 h 138"/>
                        <a:gd name="T24" fmla="*/ 74 w 181"/>
                        <a:gd name="T25" fmla="*/ 23 h 138"/>
                        <a:gd name="T26" fmla="*/ 55 w 181"/>
                        <a:gd name="T27" fmla="*/ 32 h 138"/>
                        <a:gd name="T28" fmla="*/ 55 w 181"/>
                        <a:gd name="T29" fmla="*/ 36 h 138"/>
                        <a:gd name="T30" fmla="*/ 55 w 181"/>
                        <a:gd name="T31" fmla="*/ 41 h 138"/>
                        <a:gd name="T32" fmla="*/ 57 w 181"/>
                        <a:gd name="T33" fmla="*/ 50 h 138"/>
                        <a:gd name="T34" fmla="*/ 63 w 181"/>
                        <a:gd name="T35" fmla="*/ 63 h 138"/>
                        <a:gd name="T36" fmla="*/ 72 w 181"/>
                        <a:gd name="T37" fmla="*/ 78 h 138"/>
                        <a:gd name="T38" fmla="*/ 87 w 181"/>
                        <a:gd name="T39" fmla="*/ 93 h 138"/>
                        <a:gd name="T40" fmla="*/ 109 w 181"/>
                        <a:gd name="T41" fmla="*/ 108 h 138"/>
                        <a:gd name="T42" fmla="*/ 141 w 181"/>
                        <a:gd name="T43" fmla="*/ 123 h 138"/>
                        <a:gd name="T44" fmla="*/ 181 w 181"/>
                        <a:gd name="T45" fmla="*/ 138 h 13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8"/>
                        <a:gd name="T71" fmla="*/ 181 w 181"/>
                        <a:gd name="T72" fmla="*/ 138 h 13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8">
                          <a:moveTo>
                            <a:pt x="181" y="138"/>
                          </a:moveTo>
                          <a:lnTo>
                            <a:pt x="178" y="138"/>
                          </a:lnTo>
                          <a:lnTo>
                            <a:pt x="165" y="138"/>
                          </a:lnTo>
                          <a:lnTo>
                            <a:pt x="148" y="138"/>
                          </a:lnTo>
                          <a:lnTo>
                            <a:pt x="126" y="136"/>
                          </a:lnTo>
                          <a:lnTo>
                            <a:pt x="104" y="130"/>
                          </a:lnTo>
                          <a:lnTo>
                            <a:pt x="79" y="121"/>
                          </a:lnTo>
                          <a:lnTo>
                            <a:pt x="57" y="108"/>
                          </a:lnTo>
                          <a:lnTo>
                            <a:pt x="37" y="89"/>
                          </a:lnTo>
                          <a:lnTo>
                            <a:pt x="24" y="65"/>
                          </a:lnTo>
                          <a:lnTo>
                            <a:pt x="11" y="73"/>
                          </a:lnTo>
                          <a:lnTo>
                            <a:pt x="0" y="0"/>
                          </a:lnTo>
                          <a:lnTo>
                            <a:pt x="74" y="23"/>
                          </a:lnTo>
                          <a:lnTo>
                            <a:pt x="55" y="32"/>
                          </a:lnTo>
                          <a:lnTo>
                            <a:pt x="55" y="36"/>
                          </a:lnTo>
                          <a:lnTo>
                            <a:pt x="55" y="41"/>
                          </a:lnTo>
                          <a:lnTo>
                            <a:pt x="57" y="50"/>
                          </a:lnTo>
                          <a:lnTo>
                            <a:pt x="63" y="63"/>
                          </a:lnTo>
                          <a:lnTo>
                            <a:pt x="72" y="78"/>
                          </a:lnTo>
                          <a:lnTo>
                            <a:pt x="87" y="93"/>
                          </a:lnTo>
                          <a:lnTo>
                            <a:pt x="109" y="108"/>
                          </a:lnTo>
                          <a:lnTo>
                            <a:pt x="141" y="123"/>
                          </a:lnTo>
                          <a:lnTo>
                            <a:pt x="18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1" name="Text Box 4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30" y="2496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8" name="Group 421"/>
                  <p:cNvGrpSpPr>
                    <a:grpSpLocks/>
                  </p:cNvGrpSpPr>
                  <p:nvPr/>
                </p:nvGrpSpPr>
                <p:grpSpPr bwMode="auto">
                  <a:xfrm>
                    <a:off x="642" y="2016"/>
                    <a:ext cx="1098" cy="253"/>
                    <a:chOff x="681" y="1968"/>
                    <a:chExt cx="1098" cy="253"/>
                  </a:xfrm>
                </p:grpSpPr>
                <p:sp>
                  <p:nvSpPr>
                    <p:cNvPr id="9246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1568" y="2086"/>
                      <a:ext cx="208" cy="122"/>
                    </a:xfrm>
                    <a:custGeom>
                      <a:avLst/>
                      <a:gdLst>
                        <a:gd name="T0" fmla="*/ 0 w 208"/>
                        <a:gd name="T1" fmla="*/ 0 h 122"/>
                        <a:gd name="T2" fmla="*/ 2 w 208"/>
                        <a:gd name="T3" fmla="*/ 5 h 122"/>
                        <a:gd name="T4" fmla="*/ 7 w 208"/>
                        <a:gd name="T5" fmla="*/ 14 h 122"/>
                        <a:gd name="T6" fmla="*/ 17 w 208"/>
                        <a:gd name="T7" fmla="*/ 29 h 122"/>
                        <a:gd name="T8" fmla="*/ 28 w 208"/>
                        <a:gd name="T9" fmla="*/ 48 h 122"/>
                        <a:gd name="T10" fmla="*/ 45 w 208"/>
                        <a:gd name="T11" fmla="*/ 66 h 122"/>
                        <a:gd name="T12" fmla="*/ 63 w 208"/>
                        <a:gd name="T13" fmla="*/ 83 h 122"/>
                        <a:gd name="T14" fmla="*/ 85 w 208"/>
                        <a:gd name="T15" fmla="*/ 96 h 122"/>
                        <a:gd name="T16" fmla="*/ 111 w 208"/>
                        <a:gd name="T17" fmla="*/ 105 h 122"/>
                        <a:gd name="T18" fmla="*/ 139 w 208"/>
                        <a:gd name="T19" fmla="*/ 105 h 122"/>
                        <a:gd name="T20" fmla="*/ 137 w 208"/>
                        <a:gd name="T21" fmla="*/ 122 h 122"/>
                        <a:gd name="T22" fmla="*/ 208 w 208"/>
                        <a:gd name="T23" fmla="*/ 96 h 122"/>
                        <a:gd name="T24" fmla="*/ 154 w 208"/>
                        <a:gd name="T25" fmla="*/ 42 h 122"/>
                        <a:gd name="T26" fmla="*/ 152 w 208"/>
                        <a:gd name="T27" fmla="*/ 63 h 122"/>
                        <a:gd name="T28" fmla="*/ 150 w 208"/>
                        <a:gd name="T29" fmla="*/ 63 h 122"/>
                        <a:gd name="T30" fmla="*/ 145 w 208"/>
                        <a:gd name="T31" fmla="*/ 66 h 122"/>
                        <a:gd name="T32" fmla="*/ 135 w 208"/>
                        <a:gd name="T33" fmla="*/ 68 h 122"/>
                        <a:gd name="T34" fmla="*/ 122 w 208"/>
                        <a:gd name="T35" fmla="*/ 70 h 122"/>
                        <a:gd name="T36" fmla="*/ 106 w 208"/>
                        <a:gd name="T37" fmla="*/ 68 h 122"/>
                        <a:gd name="T38" fmla="*/ 85 w 208"/>
                        <a:gd name="T39" fmla="*/ 63 h 122"/>
                        <a:gd name="T40" fmla="*/ 61 w 208"/>
                        <a:gd name="T41" fmla="*/ 50 h 122"/>
                        <a:gd name="T42" fmla="*/ 32 w 208"/>
                        <a:gd name="T43" fmla="*/ 29 h 122"/>
                        <a:gd name="T44" fmla="*/ 0 w 208"/>
                        <a:gd name="T45" fmla="*/ 0 h 12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8"/>
                        <a:gd name="T70" fmla="*/ 0 h 122"/>
                        <a:gd name="T71" fmla="*/ 208 w 208"/>
                        <a:gd name="T72" fmla="*/ 122 h 12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8" h="122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7" y="14"/>
                          </a:lnTo>
                          <a:lnTo>
                            <a:pt x="17" y="29"/>
                          </a:lnTo>
                          <a:lnTo>
                            <a:pt x="28" y="48"/>
                          </a:lnTo>
                          <a:lnTo>
                            <a:pt x="45" y="66"/>
                          </a:lnTo>
                          <a:lnTo>
                            <a:pt x="63" y="83"/>
                          </a:lnTo>
                          <a:lnTo>
                            <a:pt x="85" y="96"/>
                          </a:lnTo>
                          <a:lnTo>
                            <a:pt x="111" y="105"/>
                          </a:lnTo>
                          <a:lnTo>
                            <a:pt x="139" y="105"/>
                          </a:lnTo>
                          <a:lnTo>
                            <a:pt x="137" y="122"/>
                          </a:lnTo>
                          <a:lnTo>
                            <a:pt x="208" y="96"/>
                          </a:lnTo>
                          <a:lnTo>
                            <a:pt x="154" y="42"/>
                          </a:lnTo>
                          <a:lnTo>
                            <a:pt x="152" y="63"/>
                          </a:lnTo>
                          <a:lnTo>
                            <a:pt x="150" y="63"/>
                          </a:lnTo>
                          <a:lnTo>
                            <a:pt x="145" y="66"/>
                          </a:lnTo>
                          <a:lnTo>
                            <a:pt x="135" y="68"/>
                          </a:lnTo>
                          <a:lnTo>
                            <a:pt x="122" y="70"/>
                          </a:lnTo>
                          <a:lnTo>
                            <a:pt x="106" y="68"/>
                          </a:lnTo>
                          <a:lnTo>
                            <a:pt x="85" y="63"/>
                          </a:lnTo>
                          <a:lnTo>
                            <a:pt x="61" y="50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7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575" y="2095"/>
                      <a:ext cx="204" cy="126"/>
                    </a:xfrm>
                    <a:custGeom>
                      <a:avLst/>
                      <a:gdLst>
                        <a:gd name="T0" fmla="*/ 0 w 204"/>
                        <a:gd name="T1" fmla="*/ 0 h 126"/>
                        <a:gd name="T2" fmla="*/ 2 w 204"/>
                        <a:gd name="T3" fmla="*/ 4 h 126"/>
                        <a:gd name="T4" fmla="*/ 8 w 204"/>
                        <a:gd name="T5" fmla="*/ 15 h 126"/>
                        <a:gd name="T6" fmla="*/ 15 w 204"/>
                        <a:gd name="T7" fmla="*/ 29 h 126"/>
                        <a:gd name="T8" fmla="*/ 26 w 204"/>
                        <a:gd name="T9" fmla="*/ 48 h 126"/>
                        <a:gd name="T10" fmla="*/ 41 w 204"/>
                        <a:gd name="T11" fmla="*/ 67 h 126"/>
                        <a:gd name="T12" fmla="*/ 60 w 204"/>
                        <a:gd name="T13" fmla="*/ 85 h 126"/>
                        <a:gd name="T14" fmla="*/ 82 w 204"/>
                        <a:gd name="T15" fmla="*/ 98 h 126"/>
                        <a:gd name="T16" fmla="*/ 106 w 204"/>
                        <a:gd name="T17" fmla="*/ 107 h 126"/>
                        <a:gd name="T18" fmla="*/ 136 w 204"/>
                        <a:gd name="T19" fmla="*/ 109 h 126"/>
                        <a:gd name="T20" fmla="*/ 134 w 204"/>
                        <a:gd name="T21" fmla="*/ 126 h 126"/>
                        <a:gd name="T22" fmla="*/ 204 w 204"/>
                        <a:gd name="T23" fmla="*/ 104 h 126"/>
                        <a:gd name="T24" fmla="*/ 153 w 204"/>
                        <a:gd name="T25" fmla="*/ 46 h 126"/>
                        <a:gd name="T26" fmla="*/ 149 w 204"/>
                        <a:gd name="T27" fmla="*/ 67 h 126"/>
                        <a:gd name="T28" fmla="*/ 147 w 204"/>
                        <a:gd name="T29" fmla="*/ 68 h 126"/>
                        <a:gd name="T30" fmla="*/ 141 w 204"/>
                        <a:gd name="T31" fmla="*/ 70 h 126"/>
                        <a:gd name="T32" fmla="*/ 132 w 204"/>
                        <a:gd name="T33" fmla="*/ 72 h 126"/>
                        <a:gd name="T34" fmla="*/ 119 w 204"/>
                        <a:gd name="T35" fmla="*/ 74 h 126"/>
                        <a:gd name="T36" fmla="*/ 102 w 204"/>
                        <a:gd name="T37" fmla="*/ 72 h 126"/>
                        <a:gd name="T38" fmla="*/ 82 w 204"/>
                        <a:gd name="T39" fmla="*/ 65 h 126"/>
                        <a:gd name="T40" fmla="*/ 58 w 204"/>
                        <a:gd name="T41" fmla="*/ 52 h 126"/>
                        <a:gd name="T42" fmla="*/ 32 w 204"/>
                        <a:gd name="T43" fmla="*/ 29 h 126"/>
                        <a:gd name="T44" fmla="*/ 0 w 204"/>
                        <a:gd name="T45" fmla="*/ 0 h 12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4"/>
                        <a:gd name="T70" fmla="*/ 0 h 126"/>
                        <a:gd name="T71" fmla="*/ 204 w 204"/>
                        <a:gd name="T72" fmla="*/ 126 h 12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4" h="126">
                          <a:moveTo>
                            <a:pt x="0" y="0"/>
                          </a:moveTo>
                          <a:lnTo>
                            <a:pt x="2" y="4"/>
                          </a:lnTo>
                          <a:lnTo>
                            <a:pt x="8" y="15"/>
                          </a:lnTo>
                          <a:lnTo>
                            <a:pt x="15" y="29"/>
                          </a:lnTo>
                          <a:lnTo>
                            <a:pt x="26" y="48"/>
                          </a:lnTo>
                          <a:lnTo>
                            <a:pt x="41" y="67"/>
                          </a:lnTo>
                          <a:lnTo>
                            <a:pt x="60" y="85"/>
                          </a:lnTo>
                          <a:lnTo>
                            <a:pt x="82" y="98"/>
                          </a:lnTo>
                          <a:lnTo>
                            <a:pt x="106" y="107"/>
                          </a:lnTo>
                          <a:lnTo>
                            <a:pt x="136" y="109"/>
                          </a:lnTo>
                          <a:lnTo>
                            <a:pt x="134" y="126"/>
                          </a:lnTo>
                          <a:lnTo>
                            <a:pt x="204" y="104"/>
                          </a:lnTo>
                          <a:lnTo>
                            <a:pt x="153" y="46"/>
                          </a:lnTo>
                          <a:lnTo>
                            <a:pt x="149" y="67"/>
                          </a:lnTo>
                          <a:lnTo>
                            <a:pt x="147" y="68"/>
                          </a:lnTo>
                          <a:lnTo>
                            <a:pt x="141" y="70"/>
                          </a:lnTo>
                          <a:lnTo>
                            <a:pt x="132" y="72"/>
                          </a:lnTo>
                          <a:lnTo>
                            <a:pt x="119" y="74"/>
                          </a:lnTo>
                          <a:lnTo>
                            <a:pt x="102" y="72"/>
                          </a:lnTo>
                          <a:lnTo>
                            <a:pt x="82" y="65"/>
                          </a:lnTo>
                          <a:lnTo>
                            <a:pt x="58" y="52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8" name="Text Box 4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1" y="1968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9230" name="TextBox 329"/>
            <p:cNvSpPr txBox="1">
              <a:spLocks noChangeArrowheads="1"/>
            </p:cNvSpPr>
            <p:nvPr/>
          </p:nvSpPr>
          <p:spPr bwMode="auto">
            <a:xfrm>
              <a:off x="6013450" y="2286000"/>
              <a:ext cx="22923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Upgrade arc magnets </a:t>
              </a:r>
            </a:p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and supplies</a:t>
              </a:r>
            </a:p>
          </p:txBody>
        </p:sp>
        <p:sp>
          <p:nvSpPr>
            <p:cNvPr id="9231" name="Freeform 376"/>
            <p:cNvSpPr>
              <a:spLocks/>
            </p:cNvSpPr>
            <p:nvPr/>
          </p:nvSpPr>
          <p:spPr bwMode="auto">
            <a:xfrm rot="5400000">
              <a:off x="6109494" y="2374106"/>
              <a:ext cx="230188" cy="269875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6140 h 176"/>
                <a:gd name="T4" fmla="*/ 0 w 144"/>
                <a:gd name="T5" fmla="*/ 26095 h 176"/>
                <a:gd name="T6" fmla="*/ 0 w 144"/>
                <a:gd name="T7" fmla="*/ 50656 h 176"/>
                <a:gd name="T8" fmla="*/ 4792 w 144"/>
                <a:gd name="T9" fmla="*/ 85961 h 176"/>
                <a:gd name="T10" fmla="*/ 17571 w 144"/>
                <a:gd name="T11" fmla="*/ 119732 h 176"/>
                <a:gd name="T12" fmla="*/ 31947 w 144"/>
                <a:gd name="T13" fmla="*/ 156572 h 176"/>
                <a:gd name="T14" fmla="*/ 55908 w 144"/>
                <a:gd name="T15" fmla="*/ 187273 h 176"/>
                <a:gd name="T16" fmla="*/ 84660 w 144"/>
                <a:gd name="T17" fmla="*/ 216438 h 176"/>
                <a:gd name="T18" fmla="*/ 126192 w 144"/>
                <a:gd name="T19" fmla="*/ 239464 h 176"/>
                <a:gd name="T20" fmla="*/ 115011 w 144"/>
                <a:gd name="T21" fmla="*/ 259419 h 176"/>
                <a:gd name="T22" fmla="*/ 230021 w 144"/>
                <a:gd name="T23" fmla="*/ 270164 h 176"/>
                <a:gd name="T24" fmla="*/ 188489 w 144"/>
                <a:gd name="T25" fmla="*/ 156572 h 176"/>
                <a:gd name="T26" fmla="*/ 174113 w 144"/>
                <a:gd name="T27" fmla="*/ 185738 h 176"/>
                <a:gd name="T28" fmla="*/ 170918 w 144"/>
                <a:gd name="T29" fmla="*/ 185738 h 176"/>
                <a:gd name="T30" fmla="*/ 159737 w 144"/>
                <a:gd name="T31" fmla="*/ 185738 h 176"/>
                <a:gd name="T32" fmla="*/ 143763 w 144"/>
                <a:gd name="T33" fmla="*/ 182668 h 176"/>
                <a:gd name="T34" fmla="*/ 126192 w 144"/>
                <a:gd name="T35" fmla="*/ 176528 h 176"/>
                <a:gd name="T36" fmla="*/ 102232 w 144"/>
                <a:gd name="T37" fmla="*/ 162712 h 176"/>
                <a:gd name="T38" fmla="*/ 76674 w 144"/>
                <a:gd name="T39" fmla="*/ 142757 h 176"/>
                <a:gd name="T40" fmla="*/ 49518 w 144"/>
                <a:gd name="T41" fmla="*/ 107452 h 176"/>
                <a:gd name="T42" fmla="*/ 22363 w 144"/>
                <a:gd name="T43" fmla="*/ 62936 h 176"/>
                <a:gd name="T44" fmla="*/ 0 w 144"/>
                <a:gd name="T45" fmla="*/ 0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176"/>
                <a:gd name="T71" fmla="*/ 144 w 144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Text Box 427"/>
            <p:cNvSpPr txBox="1">
              <a:spLocks noChangeArrowheads="1"/>
            </p:cNvSpPr>
            <p:nvPr/>
          </p:nvSpPr>
          <p:spPr bwMode="auto">
            <a:xfrm>
              <a:off x="4724400" y="3386435"/>
              <a:ext cx="9969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 upgrade</a:t>
              </a:r>
            </a:p>
          </p:txBody>
        </p:sp>
      </p:grpSp>
      <p:pic>
        <p:nvPicPr>
          <p:cNvPr id="3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287" y="1066800"/>
            <a:ext cx="222967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5" name="TextBox 334"/>
          <p:cNvSpPr txBox="1"/>
          <p:nvPr/>
        </p:nvSpPr>
        <p:spPr>
          <a:xfrm>
            <a:off x="381000" y="3886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381000" y="99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2590800" y="1295400"/>
            <a:ext cx="3886200" cy="609398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Upgrade is designed to build on existing facility: vast majority of accelerator and experimental equipment have continued use</a:t>
            </a:r>
          </a:p>
        </p:txBody>
      </p:sp>
      <p:grpSp>
        <p:nvGrpSpPr>
          <p:cNvPr id="19" name="Group 342"/>
          <p:cNvGrpSpPr/>
          <p:nvPr/>
        </p:nvGrpSpPr>
        <p:grpSpPr>
          <a:xfrm>
            <a:off x="47625" y="3962400"/>
            <a:ext cx="2362200" cy="1143000"/>
            <a:chOff x="152400" y="4038600"/>
            <a:chExt cx="2209800" cy="1143000"/>
          </a:xfrm>
        </p:grpSpPr>
        <p:sp>
          <p:nvSpPr>
            <p:cNvPr id="340" name="Rectangle 339"/>
            <p:cNvSpPr/>
            <p:nvPr/>
          </p:nvSpPr>
          <p:spPr bwMode="auto">
            <a:xfrm>
              <a:off x="228600" y="4038600"/>
              <a:ext cx="2133600" cy="1143000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9" name="Text Box 3"/>
            <p:cNvSpPr txBox="1">
              <a:spLocks noChangeArrowheads="1"/>
            </p:cNvSpPr>
            <p:nvPr/>
          </p:nvSpPr>
          <p:spPr bwMode="auto">
            <a:xfrm>
              <a:off x="152400" y="4088993"/>
              <a:ext cx="2133600" cy="1092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marL="112713" indent="4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The completion of the 12 </a:t>
              </a:r>
              <a:r>
                <a:rPr lang="en-US" sz="1300" dirty="0" err="1" smtClean="0"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 Upgrade of CEBAF was ranked the highest priority in the 2007 NSAC Long Range Plan.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/>
          <p:cNvSpPr/>
          <p:nvPr/>
        </p:nvSpPr>
        <p:spPr bwMode="auto">
          <a:xfrm>
            <a:off x="8418" y="0"/>
            <a:ext cx="9123225" cy="6425514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85305" y="5029200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71800" y="152400"/>
            <a:ext cx="5943600" cy="808038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Plans   for Early  Beam    in    Hall   C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63435" y="2680845"/>
            <a:ext cx="1905000" cy="0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562600" y="4648200"/>
            <a:ext cx="1828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44"/>
          <p:cNvSpPr txBox="1">
            <a:spLocks noChangeArrowheads="1"/>
          </p:cNvSpPr>
          <p:nvPr/>
        </p:nvSpPr>
        <p:spPr bwMode="auto">
          <a:xfrm>
            <a:off x="152400" y="1995045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SHMS Installation   </a:t>
            </a:r>
          </a:p>
        </p:txBody>
      </p:sp>
      <p:sp>
        <p:nvSpPr>
          <p:cNvPr id="8" name="TextBox 46"/>
          <p:cNvSpPr txBox="1">
            <a:spLocks noChangeArrowheads="1"/>
          </p:cNvSpPr>
          <p:nvPr/>
        </p:nvSpPr>
        <p:spPr bwMode="auto">
          <a:xfrm>
            <a:off x="4724399" y="2133600"/>
            <a:ext cx="31221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Early   Experiments</a:t>
            </a:r>
          </a:p>
        </p:txBody>
      </p:sp>
      <p:sp>
        <p:nvSpPr>
          <p:cNvPr id="9" name="TextBox 47"/>
          <p:cNvSpPr txBox="1">
            <a:spLocks noChangeArrowheads="1"/>
          </p:cNvSpPr>
          <p:nvPr/>
        </p:nvSpPr>
        <p:spPr bwMode="auto">
          <a:xfrm>
            <a:off x="1905000" y="2008905"/>
            <a:ext cx="190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Commissioning 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38400" y="4495800"/>
            <a:ext cx="0" cy="533399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56"/>
          <p:cNvSpPr txBox="1">
            <a:spLocks noChangeArrowheads="1"/>
          </p:cNvSpPr>
          <p:nvPr/>
        </p:nvSpPr>
        <p:spPr bwMode="auto">
          <a:xfrm>
            <a:off x="1676400" y="4191000"/>
            <a:ext cx="1864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Beam  to  Hall 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76800" y="2680845"/>
            <a:ext cx="1676400" cy="0"/>
          </a:xfrm>
          <a:prstGeom prst="line">
            <a:avLst/>
          </a:prstGeom>
          <a:ln w="38100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" y="2680845"/>
            <a:ext cx="1676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10000" y="2680845"/>
            <a:ext cx="1600200" cy="0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170220" y="504998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FY  2016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775" y="5022275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15630" y="5070765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FY  2014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75513" y="5029200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35725" y="5022275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2595" y="5022275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888185" y="5049985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FY  2017</a:t>
            </a: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2209800" y="506384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FY  2015</a:t>
            </a: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7696200" y="504306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FY  2018</a:t>
            </a:r>
          </a:p>
        </p:txBody>
      </p:sp>
      <p:sp>
        <p:nvSpPr>
          <p:cNvPr id="24" name="TextBox 48"/>
          <p:cNvSpPr txBox="1">
            <a:spLocks noChangeArrowheads="1"/>
          </p:cNvSpPr>
          <p:nvPr/>
        </p:nvSpPr>
        <p:spPr bwMode="auto">
          <a:xfrm>
            <a:off x="5791200" y="39624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Polarized </a:t>
            </a:r>
            <a:r>
              <a:rPr lang="en-US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 Experiments</a:t>
            </a:r>
          </a:p>
        </p:txBody>
      </p:sp>
      <p:sp>
        <p:nvSpPr>
          <p:cNvPr id="25" name="TextBox 47"/>
          <p:cNvSpPr txBox="1">
            <a:spLocks noChangeArrowheads="1"/>
          </p:cNvSpPr>
          <p:nvPr/>
        </p:nvSpPr>
        <p:spPr bwMode="auto">
          <a:xfrm>
            <a:off x="1759519" y="2763970"/>
            <a:ext cx="19465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p, </a:t>
            </a:r>
            <a:r>
              <a:rPr lang="en-US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d,A</a:t>
            </a:r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e,e</a:t>
            </a:r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’), A(</a:t>
            </a:r>
            <a:r>
              <a:rPr lang="en-US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e,e’p</a:t>
            </a:r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), d(</a:t>
            </a:r>
            <a:r>
              <a:rPr lang="en-US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e,e’p</a:t>
            </a:r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6172200" y="2667000"/>
            <a:ext cx="2590800" cy="13845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6"/>
          <p:cNvSpPr txBox="1">
            <a:spLocks noChangeArrowheads="1"/>
          </p:cNvSpPr>
          <p:nvPr/>
        </p:nvSpPr>
        <p:spPr bwMode="auto">
          <a:xfrm>
            <a:off x="3733800" y="2895600"/>
            <a:ext cx="47572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Pt,  CSV, (</a:t>
            </a:r>
            <a:r>
              <a:rPr lang="en-US" sz="20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e,e’K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      d2n, A1n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00200" y="3401295"/>
            <a:ext cx="228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 x nucleon structure</a:t>
            </a:r>
          </a:p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Short Range nuclear structure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27512" y="3389871"/>
            <a:ext cx="23224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Basic 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SIDIS 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Xsections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Charge Sym. Violation</a:t>
            </a:r>
          </a:p>
          <a:p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Exclusive </a:t>
            </a:r>
            <a:r>
              <a:rPr lang="en-U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Kaon</a:t>
            </a:r>
            <a:r>
              <a:rPr lang="en-U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Production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0400" y="990600"/>
            <a:ext cx="5339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Straightforward “commissioning experiments”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Basic SIDIS and easiest L/T separation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Base equipment in early years</a:t>
            </a:r>
          </a:p>
        </p:txBody>
      </p:sp>
      <p:pic>
        <p:nvPicPr>
          <p:cNvPr id="31" name="Picture 30" descr="SHMS-HMS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79867" cy="1905000"/>
          </a:xfrm>
          <a:prstGeom prst="rect">
            <a:avLst/>
          </a:prstGeom>
        </p:spPr>
      </p:pic>
      <p:pic>
        <p:nvPicPr>
          <p:cNvPr id="32" name="Picture 31" descr="he3targ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7587" y="4724400"/>
            <a:ext cx="1776413" cy="171306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91200" y="3429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Neutron Spin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/>
          <p:cNvSpPr/>
          <p:nvPr/>
        </p:nvSpPr>
        <p:spPr bwMode="auto">
          <a:xfrm>
            <a:off x="8418" y="0"/>
            <a:ext cx="9123225" cy="6425514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562600" cy="80803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Preliminary   Plans   for 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First    Beam    in    Hall   D</a:t>
            </a:r>
          </a:p>
        </p:txBody>
      </p:sp>
      <p:grpSp>
        <p:nvGrpSpPr>
          <p:cNvPr id="4" name="Group 77"/>
          <p:cNvGrpSpPr/>
          <p:nvPr/>
        </p:nvGrpSpPr>
        <p:grpSpPr>
          <a:xfrm>
            <a:off x="616525" y="5075503"/>
            <a:ext cx="7308275" cy="410897"/>
            <a:chOff x="1835725" y="5327075"/>
            <a:chExt cx="7308275" cy="410897"/>
          </a:xfrm>
        </p:grpSpPr>
        <p:sp>
          <p:nvSpPr>
            <p:cNvPr id="5" name="Rectangle 4"/>
            <p:cNvSpPr/>
            <p:nvPr/>
          </p:nvSpPr>
          <p:spPr>
            <a:xfrm>
              <a:off x="3685305" y="5334000"/>
              <a:ext cx="1868487" cy="40233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170220" y="5354780"/>
              <a:ext cx="1219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FY  2015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75513" y="5334000"/>
              <a:ext cx="1868487" cy="40233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35725" y="5327075"/>
              <a:ext cx="1868487" cy="402336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62595" y="5327075"/>
              <a:ext cx="1868487" cy="402336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5888185" y="5354785"/>
              <a:ext cx="1219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FY  2016</a:t>
              </a:r>
            </a:p>
          </p:txBody>
        </p:sp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2209800" y="5368640"/>
              <a:ext cx="1219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FY  2014</a:t>
              </a: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7696200" y="5347860"/>
              <a:ext cx="1219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FY  2017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123065" y="1066800"/>
            <a:ext cx="566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Search for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Gluonic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Excitations (GlueX)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’ couplings, rare decays using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Primakoff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reaction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screen"/>
          <a:srcRect r="35764"/>
          <a:stretch>
            <a:fillRect/>
          </a:stretch>
        </p:blipFill>
        <p:spPr bwMode="auto">
          <a:xfrm>
            <a:off x="152400" y="0"/>
            <a:ext cx="2275869" cy="172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019800" y="2590800"/>
            <a:ext cx="2148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Light quark mass ratio</a:t>
            </a:r>
          </a:p>
          <a:p>
            <a:r>
              <a:rPr lang="en-US" sz="1400" dirty="0">
                <a:solidFill>
                  <a:prstClr val="black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1400" dirty="0">
                <a:solidFill>
                  <a:prstClr val="black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’ mixing angle </a:t>
            </a:r>
          </a:p>
        </p:txBody>
      </p:sp>
      <p:sp>
        <p:nvSpPr>
          <p:cNvPr id="16" name="TextBox 56"/>
          <p:cNvSpPr txBox="1">
            <a:spLocks noChangeArrowheads="1"/>
          </p:cNvSpPr>
          <p:nvPr/>
        </p:nvSpPr>
        <p:spPr bwMode="auto">
          <a:xfrm>
            <a:off x="7010400" y="3505200"/>
            <a:ext cx="168161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600" dirty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/s preparations</a:t>
            </a:r>
          </a:p>
        </p:txBody>
      </p:sp>
      <p:grpSp>
        <p:nvGrpSpPr>
          <p:cNvPr id="17" name="Group 41"/>
          <p:cNvGrpSpPr/>
          <p:nvPr/>
        </p:nvGrpSpPr>
        <p:grpSpPr>
          <a:xfrm>
            <a:off x="685798" y="1752604"/>
            <a:ext cx="7162802" cy="3276600"/>
            <a:chOff x="1828800" y="1752600"/>
            <a:chExt cx="7162802" cy="32766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4495800" y="2514600"/>
              <a:ext cx="1371600" cy="1588"/>
            </a:xfrm>
            <a:prstGeom prst="line">
              <a:avLst/>
            </a:prstGeom>
            <a:ln w="381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2513012"/>
              <a:ext cx="3124200" cy="1588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46"/>
            <p:cNvSpPr txBox="1">
              <a:spLocks noChangeArrowheads="1"/>
            </p:cNvSpPr>
            <p:nvPr/>
          </p:nvSpPr>
          <p:spPr bwMode="auto">
            <a:xfrm>
              <a:off x="5867400" y="1905000"/>
              <a:ext cx="10663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GlueX 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/>
          </p:nvSpPr>
          <p:spPr bwMode="auto">
            <a:xfrm>
              <a:off x="2564029" y="1752600"/>
              <a:ext cx="177937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12 GeV Commissioning  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5400000">
              <a:off x="3696494" y="4837906"/>
              <a:ext cx="381000" cy="15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56"/>
            <p:cNvSpPr txBox="1">
              <a:spLocks noChangeArrowheads="1"/>
            </p:cNvSpPr>
            <p:nvPr/>
          </p:nvSpPr>
          <p:spPr bwMode="auto">
            <a:xfrm>
              <a:off x="3204701" y="4114800"/>
              <a:ext cx="126989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600" baseline="-25000" dirty="0">
                  <a:solidFill>
                    <a:srgbClr val="FF0000"/>
                  </a:solidFill>
                  <a:latin typeface="Symbol" pitchFamily="18" charset="2"/>
                  <a:cs typeface="Arial" pitchFamily="34" charset="0"/>
                </a:rPr>
                <a:t>g</a:t>
              </a:r>
              <a:r>
                <a:rPr lang="en-US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&lt; 12 GeV</a:t>
              </a:r>
            </a:p>
            <a:p>
              <a:pPr algn="ctr"/>
              <a:r>
                <a:rPr lang="en-US" sz="1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unpolarized</a:t>
              </a:r>
              <a:endPara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867400" y="2514600"/>
              <a:ext cx="1066800" cy="1588"/>
            </a:xfrm>
            <a:prstGeom prst="line">
              <a:avLst/>
            </a:prstGeom>
            <a:ln w="38100"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010400" y="2514600"/>
              <a:ext cx="838200" cy="1588"/>
            </a:xfrm>
            <a:prstGeom prst="line">
              <a:avLst/>
            </a:prstGeom>
            <a:ln w="381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46"/>
            <p:cNvSpPr txBox="1">
              <a:spLocks noChangeArrowheads="1"/>
            </p:cNvSpPr>
            <p:nvPr/>
          </p:nvSpPr>
          <p:spPr bwMode="auto">
            <a:xfrm>
              <a:off x="7006462" y="1752600"/>
              <a:ext cx="143661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Primakoff</a:t>
              </a:r>
              <a:endPara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000" b="1" dirty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>
                  <a:solidFill>
                    <a:srgbClr val="7030A0"/>
                  </a:solidFill>
                  <a:latin typeface="Symbol" pitchFamily="18" charset="2"/>
                  <a:cs typeface="Arial" pitchFamily="34" charset="0"/>
                </a:rPr>
                <a:t>h</a:t>
              </a:r>
              <a:r>
                <a:rPr lang="en-GB" sz="2000" dirty="0" err="1">
                  <a:solidFill>
                    <a:srgbClr val="7030A0"/>
                  </a:solidFill>
                  <a:latin typeface="Symbol" pitchFamily="18" charset="2"/>
                  <a:cs typeface="Arial" pitchFamily="34" charset="0"/>
                </a:rPr>
                <a:t>gg</a:t>
              </a:r>
              <a:endParaRPr lang="en-US" sz="2000" b="1" dirty="0">
                <a:solidFill>
                  <a:srgbClr val="7030A0"/>
                </a:solidFill>
                <a:latin typeface="Symbol" pitchFamily="18" charset="2"/>
                <a:cs typeface="Arial" pitchFamily="34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>
              <a:off x="4267203" y="4571997"/>
              <a:ext cx="914396" cy="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8534403" y="4571993"/>
              <a:ext cx="914396" cy="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467600" y="2514600"/>
              <a:ext cx="762000" cy="1588"/>
            </a:xfrm>
            <a:prstGeom prst="line">
              <a:avLst/>
            </a:prstGeom>
            <a:ln w="38100"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153400" y="2514600"/>
              <a:ext cx="838200" cy="1588"/>
            </a:xfrm>
            <a:prstGeom prst="line">
              <a:avLst/>
            </a:prstGeom>
            <a:ln w="381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56"/>
            <p:cNvSpPr txBox="1">
              <a:spLocks noChangeArrowheads="1"/>
            </p:cNvSpPr>
            <p:nvPr/>
          </p:nvSpPr>
          <p:spPr bwMode="auto">
            <a:xfrm>
              <a:off x="2876131" y="2561970"/>
              <a:ext cx="113043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Hardware</a:t>
              </a:r>
              <a:r>
                <a:rPr lang="en-US" sz="160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32" name="TextBox 56"/>
            <p:cNvSpPr txBox="1">
              <a:spLocks noChangeArrowheads="1"/>
            </p:cNvSpPr>
            <p:nvPr/>
          </p:nvSpPr>
          <p:spPr bwMode="auto">
            <a:xfrm>
              <a:off x="3832374" y="2926497"/>
              <a:ext cx="168828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Polarized Beam</a:t>
              </a:r>
              <a:r>
                <a:rPr lang="en-US" sz="1600" dirty="0">
                  <a:solidFill>
                    <a:srgbClr val="FF66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33" name="TextBox 56"/>
            <p:cNvSpPr txBox="1">
              <a:spLocks noChangeArrowheads="1"/>
            </p:cNvSpPr>
            <p:nvPr/>
          </p:nvSpPr>
          <p:spPr bwMode="auto">
            <a:xfrm>
              <a:off x="4139353" y="3505200"/>
              <a:ext cx="126989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600" baseline="-25000" dirty="0">
                  <a:solidFill>
                    <a:srgbClr val="FF0000"/>
                  </a:solidFill>
                  <a:latin typeface="Symbol" pitchFamily="18" charset="2"/>
                  <a:cs typeface="Arial" pitchFamily="34" charset="0"/>
                </a:rPr>
                <a:t>g</a:t>
              </a:r>
              <a:r>
                <a:rPr lang="en-US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= 12 GeV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polarized</a:t>
              </a:r>
            </a:p>
          </p:txBody>
        </p:sp>
        <p:sp>
          <p:nvSpPr>
            <p:cNvPr id="34" name="TextBox 46"/>
            <p:cNvSpPr txBox="1">
              <a:spLocks noChangeArrowheads="1"/>
            </p:cNvSpPr>
            <p:nvPr/>
          </p:nvSpPr>
          <p:spPr bwMode="auto">
            <a:xfrm>
              <a:off x="5943600" y="2590800"/>
              <a:ext cx="10246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b="1" dirty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2000" b="1" baseline="30000" dirty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7</a:t>
              </a:r>
              <a:r>
                <a:rPr lang="en-US" sz="2000" b="1" dirty="0">
                  <a:solidFill>
                    <a:srgbClr val="7030A0"/>
                  </a:solidFill>
                  <a:latin typeface="Symbol" pitchFamily="18" charset="2"/>
                  <a:cs typeface="Arial" pitchFamily="34" charset="0"/>
                </a:rPr>
                <a:t>g</a:t>
              </a:r>
              <a:r>
                <a:rPr lang="en-US" sz="2000" b="1" dirty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/s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848600" cy="2209800"/>
          </a:xfrm>
        </p:spPr>
        <p:txBody>
          <a:bodyPr/>
          <a:lstStyle/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/>
              <a:t>The project is 68% complete and 79% obligated as of August 31, 2012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631BA"/>
                </a:solidFill>
              </a:rPr>
              <a:t>We expect to be running beam to Hall A in February 2014 and Hall D later in the year</a:t>
            </a:r>
            <a:r>
              <a:rPr lang="en-US" dirty="0" smtClean="0"/>
              <a:t>.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smtClean="0"/>
              <a:t>The Halls have presented their commissioning and early physics plans to the recent PAC who were impressed with the well-considered mixture of physics impact and practical considerations.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64101" y="1269608"/>
            <a:ext cx="3436938" cy="405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28700" lvl="2" indent="-228600">
              <a:spcBef>
                <a:spcPct val="50000"/>
              </a:spcBef>
              <a:buSzPct val="100000"/>
              <a:defRPr/>
            </a:pPr>
            <a:r>
              <a:rPr lang="en-US" sz="1200" dirty="0">
                <a:latin typeface="Arial" pitchFamily="34" charset="0"/>
              </a:rPr>
              <a:t>Two short parasitic installation periods in FY2010</a:t>
            </a:r>
          </a:p>
          <a:p>
            <a:pPr marL="1028700" lvl="2" indent="-228600">
              <a:spcBef>
                <a:spcPct val="50000"/>
              </a:spcBef>
              <a:buSzPct val="100000"/>
              <a:defRPr/>
            </a:pPr>
            <a:r>
              <a:rPr lang="en-US" sz="1200" dirty="0">
                <a:latin typeface="Arial" pitchFamily="34" charset="0"/>
              </a:rPr>
              <a:t>6-month installation                </a:t>
            </a:r>
          </a:p>
          <a:p>
            <a:pPr marL="1028700" lvl="2" indent="-228600">
              <a:spcBef>
                <a:spcPts val="0"/>
              </a:spcBef>
              <a:buSzPct val="100000"/>
              <a:defRPr/>
            </a:pPr>
            <a:r>
              <a:rPr lang="en-US" sz="1200" dirty="0">
                <a:latin typeface="Arial" pitchFamily="34" charset="0"/>
              </a:rPr>
              <a:t>	May-Oct 2011</a:t>
            </a:r>
          </a:p>
          <a:p>
            <a:pPr marL="1028700" lvl="2" indent="-228600">
              <a:spcBef>
                <a:spcPct val="50000"/>
              </a:spcBef>
              <a:buSzPct val="100000"/>
              <a:defRPr/>
            </a:pPr>
            <a:r>
              <a:rPr lang="en-US" sz="1200" strike="dblStrike" dirty="0">
                <a:solidFill>
                  <a:srgbClr val="008000"/>
                </a:solidFill>
                <a:latin typeface="Arial" pitchFamily="34" charset="0"/>
              </a:rPr>
              <a:t>12 </a:t>
            </a:r>
            <a:r>
              <a:rPr lang="en-US" sz="1200" dirty="0">
                <a:solidFill>
                  <a:srgbClr val="008000"/>
                </a:solidFill>
                <a:latin typeface="Arial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</a:rPr>
              <a:t>16-month</a:t>
            </a:r>
            <a:r>
              <a:rPr lang="en-US" sz="1200" dirty="0">
                <a:solidFill>
                  <a:srgbClr val="008000"/>
                </a:solidFill>
                <a:latin typeface="Arial" pitchFamily="34" charset="0"/>
              </a:rPr>
              <a:t> installation              </a:t>
            </a:r>
          </a:p>
          <a:p>
            <a:pPr marL="1028700" lvl="2" indent="-228600">
              <a:spcBef>
                <a:spcPts val="0"/>
              </a:spcBef>
              <a:buSzPct val="100000"/>
              <a:defRPr/>
            </a:pPr>
            <a:r>
              <a:rPr lang="en-US" sz="1200" dirty="0">
                <a:solidFill>
                  <a:srgbClr val="008000"/>
                </a:solidFill>
                <a:latin typeface="Arial" pitchFamily="34" charset="0"/>
              </a:rPr>
              <a:t>	May 2012 - </a:t>
            </a:r>
            <a:r>
              <a:rPr lang="en-US" sz="1200" strike="dblStrike" dirty="0">
                <a:solidFill>
                  <a:srgbClr val="008000"/>
                </a:solidFill>
                <a:latin typeface="Arial" pitchFamily="34" charset="0"/>
              </a:rPr>
              <a:t>May</a:t>
            </a:r>
            <a:r>
              <a:rPr lang="en-US" sz="1200" dirty="0">
                <a:solidFill>
                  <a:srgbClr val="008000"/>
                </a:solidFill>
                <a:latin typeface="Arial" pitchFamily="34" charset="0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</a:rPr>
              <a:t>Sept</a:t>
            </a:r>
            <a:r>
              <a:rPr lang="en-US" sz="1200" dirty="0">
                <a:solidFill>
                  <a:srgbClr val="008000"/>
                </a:solidFill>
                <a:latin typeface="Arial" pitchFamily="34" charset="0"/>
              </a:rPr>
              <a:t> 2013</a:t>
            </a:r>
          </a:p>
          <a:p>
            <a:pPr marL="1028700" lvl="2" indent="-228600">
              <a:spcBef>
                <a:spcPct val="50000"/>
              </a:spcBef>
              <a:buSzPct val="100000"/>
              <a:defRPr/>
            </a:pPr>
            <a:endParaRPr lang="en-US" sz="1150" dirty="0">
              <a:solidFill>
                <a:srgbClr val="008000"/>
              </a:solidFill>
              <a:latin typeface="Arial" pitchFamily="34" charset="0"/>
            </a:endParaRPr>
          </a:p>
          <a:p>
            <a:pPr marL="1028700" lvl="2" indent="-228600">
              <a:spcBef>
                <a:spcPct val="50000"/>
              </a:spcBef>
              <a:buSzPct val="100000"/>
              <a:defRPr/>
            </a:pPr>
            <a:r>
              <a:rPr lang="en-US" sz="1200" dirty="0">
                <a:solidFill>
                  <a:srgbClr val="009900"/>
                </a:solidFill>
                <a:latin typeface="Arial" pitchFamily="34" charset="0"/>
              </a:rPr>
              <a:t>Hall A commissioning start </a:t>
            </a:r>
            <a:r>
              <a:rPr lang="en-US" sz="1200" dirty="0" smtClean="0">
                <a:solidFill>
                  <a:srgbClr val="009900"/>
                </a:solidFill>
                <a:latin typeface="Arial" pitchFamily="34" charset="0"/>
              </a:rPr>
              <a:t>          </a:t>
            </a:r>
            <a:r>
              <a:rPr lang="en-US" sz="1200" strike="dblStrike" dirty="0" smtClean="0">
                <a:solidFill>
                  <a:srgbClr val="009900"/>
                </a:solidFill>
                <a:latin typeface="Arial" pitchFamily="34" charset="0"/>
              </a:rPr>
              <a:t>Oct </a:t>
            </a:r>
            <a:r>
              <a:rPr lang="en-US" sz="1200" strike="dblStrike" dirty="0">
                <a:solidFill>
                  <a:srgbClr val="009900"/>
                </a:solidFill>
                <a:latin typeface="Arial" pitchFamily="34" charset="0"/>
              </a:rPr>
              <a:t>2013</a:t>
            </a:r>
            <a:r>
              <a:rPr lang="en-US" sz="1200" dirty="0">
                <a:solidFill>
                  <a:srgbClr val="009900"/>
                </a:solidFill>
                <a:latin typeface="Arial" pitchFamily="34" charset="0"/>
              </a:rPr>
              <a:t>  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</a:rPr>
              <a:t>Feb 2014</a:t>
            </a:r>
          </a:p>
          <a:p>
            <a:pPr marL="1028700" lvl="2" indent="-228600">
              <a:spcBef>
                <a:spcPct val="50000"/>
              </a:spcBef>
              <a:buSzPct val="100000"/>
              <a:defRPr/>
            </a:pPr>
            <a:r>
              <a:rPr lang="en-US" sz="1200" dirty="0">
                <a:solidFill>
                  <a:srgbClr val="009900"/>
                </a:solidFill>
                <a:latin typeface="Arial" pitchFamily="34" charset="0"/>
              </a:rPr>
              <a:t>Hall D commissioning start  </a:t>
            </a:r>
          </a:p>
          <a:p>
            <a:pPr marL="1028700" lvl="2" indent="-228600">
              <a:spcBef>
                <a:spcPts val="0"/>
              </a:spcBef>
              <a:buSzPct val="100000"/>
              <a:defRPr/>
            </a:pPr>
            <a:r>
              <a:rPr lang="en-US" sz="1200" dirty="0">
                <a:solidFill>
                  <a:srgbClr val="009900"/>
                </a:solidFill>
                <a:latin typeface="Arial" pitchFamily="34" charset="0"/>
              </a:rPr>
              <a:t>	</a:t>
            </a:r>
            <a:r>
              <a:rPr lang="en-US" sz="1200" strike="dblStrike" dirty="0">
                <a:solidFill>
                  <a:srgbClr val="009900"/>
                </a:solidFill>
                <a:latin typeface="Arial" pitchFamily="34" charset="0"/>
              </a:rPr>
              <a:t>April 2014</a:t>
            </a:r>
            <a:r>
              <a:rPr lang="en-US" sz="1200" dirty="0">
                <a:solidFill>
                  <a:srgbClr val="009900"/>
                </a:solidFill>
                <a:latin typeface="Arial" pitchFamily="34" charset="0"/>
              </a:rPr>
              <a:t>  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</a:rPr>
              <a:t>Oct 2014</a:t>
            </a:r>
          </a:p>
          <a:p>
            <a:pPr marL="1028700" lvl="2" indent="-228600">
              <a:spcBef>
                <a:spcPct val="50000"/>
              </a:spcBef>
              <a:buSzPct val="100000"/>
              <a:defRPr/>
            </a:pPr>
            <a:r>
              <a:rPr lang="en-US" sz="1200" dirty="0">
                <a:solidFill>
                  <a:srgbClr val="009900"/>
                </a:solidFill>
                <a:latin typeface="Arial" pitchFamily="34" charset="0"/>
              </a:rPr>
              <a:t>Halls B &amp; C commissioning start </a:t>
            </a:r>
            <a:r>
              <a:rPr lang="en-US" sz="1200" dirty="0" smtClean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en-US" sz="1200" strike="dblStrike" dirty="0" smtClean="0">
                <a:solidFill>
                  <a:srgbClr val="009900"/>
                </a:solidFill>
                <a:latin typeface="Arial" pitchFamily="34" charset="0"/>
              </a:rPr>
              <a:t>Oct </a:t>
            </a:r>
            <a:r>
              <a:rPr lang="en-US" sz="1200" strike="dblStrike" dirty="0">
                <a:solidFill>
                  <a:srgbClr val="009900"/>
                </a:solidFill>
                <a:latin typeface="Arial" pitchFamily="34" charset="0"/>
              </a:rPr>
              <a:t>2014</a:t>
            </a:r>
            <a:r>
              <a:rPr lang="en-US" sz="1200" dirty="0">
                <a:solidFill>
                  <a:srgbClr val="009900"/>
                </a:solidFill>
                <a:latin typeface="Arial" pitchFamily="34" charset="0"/>
              </a:rPr>
              <a:t>  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</a:rPr>
              <a:t>Apr 2015</a:t>
            </a:r>
          </a:p>
          <a:p>
            <a:pPr marL="1028700" lvl="2" indent="-228600">
              <a:spcBef>
                <a:spcPct val="50000"/>
              </a:spcBef>
              <a:buSzPct val="100000"/>
              <a:defRPr/>
            </a:pPr>
            <a:endParaRPr lang="en-US" sz="1200" dirty="0">
              <a:solidFill>
                <a:srgbClr val="008000"/>
              </a:solidFill>
              <a:latin typeface="Arial" pitchFamily="34" charset="0"/>
            </a:endParaRPr>
          </a:p>
          <a:p>
            <a:pPr marL="1028700" lvl="2" indent="-228600">
              <a:spcBef>
                <a:spcPct val="50000"/>
              </a:spcBef>
              <a:buSzPct val="100000"/>
              <a:defRPr/>
            </a:pPr>
            <a:r>
              <a:rPr lang="en-US" sz="1200" dirty="0">
                <a:solidFill>
                  <a:srgbClr val="009900"/>
                </a:solidFill>
                <a:latin typeface="Arial" pitchFamily="34" charset="0"/>
              </a:rPr>
              <a:t>Project Completion June </a:t>
            </a:r>
            <a:r>
              <a:rPr lang="en-US" sz="1200" dirty="0" smtClean="0">
                <a:solidFill>
                  <a:srgbClr val="009900"/>
                </a:solidFill>
                <a:latin typeface="Arial" pitchFamily="34" charset="0"/>
              </a:rPr>
              <a:t>2015</a:t>
            </a:r>
          </a:p>
          <a:p>
            <a:pPr marL="1028700" lvl="2" indent="-228600">
              <a:spcBef>
                <a:spcPts val="0"/>
              </a:spcBef>
              <a:buSzPct val="100000"/>
              <a:defRPr/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(pending </a:t>
            </a:r>
            <a:r>
              <a:rPr lang="en-US" sz="1200" dirty="0" err="1" smtClean="0">
                <a:solidFill>
                  <a:srgbClr val="FF0000"/>
                </a:solidFill>
                <a:latin typeface="Arial" pitchFamily="34" charset="0"/>
              </a:rPr>
              <a:t>rebaseline</a:t>
            </a: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</a:rPr>
              <a:t>)</a:t>
            </a:r>
            <a:endParaRPr lang="en-US" sz="1200" dirty="0">
              <a:solidFill>
                <a:srgbClr val="FF0000"/>
              </a:solidFill>
              <a:latin typeface="Arial" pitchFamily="34" charset="0"/>
            </a:endParaRPr>
          </a:p>
          <a:p>
            <a:pPr>
              <a:defRPr/>
            </a:pPr>
            <a:endParaRPr lang="en-US" sz="1200" dirty="0">
              <a:solidFill>
                <a:srgbClr val="008000"/>
              </a:solidFill>
              <a:latin typeface="Arial" pitchFamily="34" charset="0"/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12 GeV UPGRADE PROJECT SCHEDULE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6629400" cy="540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/>
              <a:t>Progress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047" y="871146"/>
            <a:ext cx="7924800" cy="5334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u="sng" dirty="0" smtClean="0">
                <a:solidFill>
                  <a:schemeClr val="tx1"/>
                </a:solidFill>
              </a:rPr>
              <a:t>Construction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(as </a:t>
            </a:r>
            <a:r>
              <a:rPr lang="en-US" sz="2000" dirty="0">
                <a:solidFill>
                  <a:schemeClr val="tx1"/>
                </a:solidFill>
              </a:rPr>
              <a:t>of </a:t>
            </a:r>
            <a:r>
              <a:rPr lang="en-US" sz="2000" dirty="0" smtClean="0">
                <a:solidFill>
                  <a:schemeClr val="tx1"/>
                </a:solidFill>
              </a:rPr>
              <a:t>30-Sept-2012)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spcBef>
                <a:spcPts val="340"/>
              </a:spcBef>
              <a:buFont typeface="Wingdings" pitchFamily="2" charset="2"/>
              <a:buChar char="v"/>
            </a:pPr>
            <a:r>
              <a:rPr lang="en-US" sz="2200" dirty="0" smtClean="0">
                <a:solidFill>
                  <a:schemeClr val="tx1"/>
                </a:solidFill>
                <a:ea typeface="+mn-ea"/>
              </a:rPr>
              <a:t>Civil: ~93% complete</a:t>
            </a:r>
          </a:p>
          <a:p>
            <a:pPr lvl="1">
              <a:spcBef>
                <a:spcPts val="340"/>
              </a:spcBef>
              <a:buFont typeface="Wingdings" pitchFamily="2" charset="2"/>
              <a:buChar char="v"/>
            </a:pPr>
            <a:r>
              <a:rPr lang="en-US" sz="2200" dirty="0" smtClean="0">
                <a:ea typeface="+mn-ea"/>
              </a:rPr>
              <a:t>Accelerator: ~84% complete</a:t>
            </a:r>
          </a:p>
          <a:p>
            <a:pPr lvl="1">
              <a:spcBef>
                <a:spcPts val="340"/>
              </a:spcBef>
              <a:buFont typeface="Wingdings" pitchFamily="2" charset="2"/>
              <a:buChar char="v"/>
            </a:pPr>
            <a:r>
              <a:rPr lang="en-US" sz="2200" dirty="0" smtClean="0">
                <a:solidFill>
                  <a:schemeClr val="tx1"/>
                </a:solidFill>
                <a:ea typeface="+mn-ea"/>
              </a:rPr>
              <a:t>Physics - Hall D: ~53% complete</a:t>
            </a:r>
          </a:p>
          <a:p>
            <a:pPr lvl="1">
              <a:spcBef>
                <a:spcPts val="340"/>
              </a:spcBef>
              <a:buFont typeface="Wingdings" pitchFamily="2" charset="2"/>
              <a:buChar char="v"/>
            </a:pPr>
            <a:r>
              <a:rPr lang="en-US" sz="2200" dirty="0" smtClean="0">
                <a:ea typeface="+mn-ea"/>
              </a:rPr>
              <a:t>Physics – Halls A/B/C: ~43% complete</a:t>
            </a:r>
            <a:endParaRPr lang="en-US" sz="2200" dirty="0">
              <a:solidFill>
                <a:schemeClr val="tx1"/>
              </a:solidFill>
              <a:ea typeface="+mn-ea"/>
            </a:endParaRPr>
          </a:p>
          <a:p>
            <a:pPr>
              <a:buNone/>
            </a:pPr>
            <a:r>
              <a:rPr lang="en-US" sz="1400" dirty="0">
                <a:solidFill>
                  <a:schemeClr val="tx1"/>
                </a:solidFill>
              </a:rPr>
              <a:t> </a:t>
            </a:r>
          </a:p>
          <a:p>
            <a:pPr>
              <a:buFont typeface="Wingdings" pitchFamily="2" charset="2"/>
              <a:buChar char="Ø"/>
            </a:pPr>
            <a:r>
              <a:rPr lang="en-US" u="sng" dirty="0" smtClean="0"/>
              <a:t>Funding Delays</a:t>
            </a:r>
          </a:p>
          <a:p>
            <a:pPr lvl="1">
              <a:spcBef>
                <a:spcPts val="340"/>
              </a:spcBef>
              <a:buFont typeface="Wingdings" pitchFamily="2" charset="2"/>
              <a:buChar char="v"/>
            </a:pPr>
            <a:r>
              <a:rPr lang="en-US" sz="2200" dirty="0" smtClean="0"/>
              <a:t>FY12 - $50M received, $16M cut from $66M planned</a:t>
            </a:r>
          </a:p>
          <a:p>
            <a:pPr lvl="1">
              <a:spcBef>
                <a:spcPts val="340"/>
              </a:spcBef>
              <a:buFont typeface="Wingdings" pitchFamily="2" charset="2"/>
              <a:buChar char="v"/>
            </a:pPr>
            <a:r>
              <a:rPr lang="en-US" sz="2200" dirty="0" smtClean="0"/>
              <a:t>FY13 – $43M, No restore</a:t>
            </a:r>
          </a:p>
          <a:p>
            <a:pPr lvl="2">
              <a:spcBef>
                <a:spcPts val="340"/>
              </a:spcBef>
              <a:buFont typeface="Arial" pitchFamily="34" charset="0"/>
              <a:buChar char="•"/>
            </a:pPr>
            <a:r>
              <a:rPr lang="en-US" sz="2000" dirty="0" err="1" smtClean="0"/>
              <a:t>Rebaseline</a:t>
            </a:r>
            <a:r>
              <a:rPr lang="en-US" sz="2000" dirty="0" smtClean="0"/>
              <a:t> project – November 2012</a:t>
            </a:r>
          </a:p>
          <a:p>
            <a:pPr lvl="1">
              <a:spcBef>
                <a:spcPts val="340"/>
              </a:spcBef>
              <a:buFont typeface="Wingdings" pitchFamily="2" charset="2"/>
              <a:buChar char="v"/>
            </a:pPr>
            <a:r>
              <a:rPr lang="en-US" sz="2200" dirty="0" smtClean="0"/>
              <a:t>FY14 – $30M, $12M restored (</a:t>
            </a:r>
            <a:r>
              <a:rPr lang="en-US" sz="2200" dirty="0" err="1" smtClean="0"/>
              <a:t>tbd</a:t>
            </a:r>
            <a:r>
              <a:rPr lang="en-US" sz="2200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5183804" y="5123555"/>
            <a:ext cx="13227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itchFamily="34" charset="0"/>
                <a:cs typeface="Arial" pitchFamily="34" charset="0"/>
              </a:rPr>
              <a:t>DOE Obligated (%)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5815914" y="4436073"/>
          <a:ext cx="3200400" cy="1892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/>
              <a:t>Civil </a:t>
            </a:r>
            <a:r>
              <a:rPr lang="en-US" dirty="0" smtClean="0"/>
              <a:t>Construction is </a:t>
            </a:r>
            <a:r>
              <a:rPr lang="en-US" dirty="0"/>
              <a:t>Basically Complete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686" t="26471" r="28432" b="20588"/>
          <a:stretch>
            <a:fillRect/>
          </a:stretch>
        </p:blipFill>
        <p:spPr bwMode="auto">
          <a:xfrm>
            <a:off x="152400" y="914400"/>
            <a:ext cx="434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044" t="16242" b="9047"/>
          <a:stretch/>
        </p:blipFill>
        <p:spPr bwMode="auto">
          <a:xfrm>
            <a:off x="3429000" y="3429000"/>
            <a:ext cx="5638800" cy="289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28157" y="1219200"/>
            <a:ext cx="4015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One minor FY13 task remains.</a:t>
            </a: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Two minor FY14 tasks remain.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36576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Central Helium Liquefier </a:t>
            </a:r>
          </a:p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Building Addition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29673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Hall D Counting House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09600"/>
          </a:xfrm>
        </p:spPr>
        <p:txBody>
          <a:bodyPr/>
          <a:lstStyle/>
          <a:p>
            <a:r>
              <a:rPr lang="en-US" dirty="0" smtClean="0"/>
              <a:t>Accelerator </a:t>
            </a:r>
            <a:r>
              <a:rPr lang="en-US" dirty="0"/>
              <a:t>- </a:t>
            </a:r>
            <a:r>
              <a:rPr lang="en-US" dirty="0" smtClean="0"/>
              <a:t>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458200" cy="1752600"/>
          </a:xfrm>
        </p:spPr>
        <p:txBody>
          <a:bodyPr/>
          <a:lstStyle/>
          <a:p>
            <a:r>
              <a:rPr lang="en-US" sz="1600" dirty="0" smtClean="0">
                <a:solidFill>
                  <a:schemeClr val="tx1"/>
                </a:solidFill>
              </a:rPr>
              <a:t>4 </a:t>
            </a:r>
            <a:r>
              <a:rPr lang="en-US" sz="1600" dirty="0">
                <a:solidFill>
                  <a:schemeClr val="tx1"/>
                </a:solidFill>
              </a:rPr>
              <a:t>of the 10 </a:t>
            </a:r>
            <a:r>
              <a:rPr lang="en-US" sz="1600" dirty="0" smtClean="0"/>
              <a:t>new </a:t>
            </a:r>
            <a:r>
              <a:rPr lang="en-US" sz="1600" dirty="0" err="1" smtClean="0">
                <a:solidFill>
                  <a:schemeClr val="tx1"/>
                </a:solidFill>
              </a:rPr>
              <a:t>Cryomodules</a:t>
            </a:r>
            <a:r>
              <a:rPr lang="en-US" sz="1600" dirty="0" smtClean="0">
                <a:solidFill>
                  <a:schemeClr val="tx1"/>
                </a:solidFill>
              </a:rPr>
              <a:t> are </a:t>
            </a:r>
            <a:r>
              <a:rPr lang="en-US" sz="1600" dirty="0">
                <a:solidFill>
                  <a:schemeClr val="tx1"/>
                </a:solidFill>
              </a:rPr>
              <a:t>installed and </a:t>
            </a:r>
            <a:r>
              <a:rPr lang="en-US" sz="1600" dirty="0" smtClean="0">
                <a:solidFill>
                  <a:schemeClr val="tx1"/>
                </a:solidFill>
              </a:rPr>
              <a:t>commissioned</a:t>
            </a:r>
          </a:p>
          <a:p>
            <a:pPr lvl="1"/>
            <a:r>
              <a:rPr lang="en-US" sz="1400" b="1" dirty="0" smtClean="0">
                <a:solidFill>
                  <a:srgbClr val="0631BA"/>
                </a:solidFill>
              </a:rPr>
              <a:t>Achieved 108%, 110%, 107% and 111% of 12 GeV gradients</a:t>
            </a:r>
          </a:p>
          <a:p>
            <a:r>
              <a:rPr lang="en-US" sz="1600" dirty="0" smtClean="0"/>
              <a:t>2 additional Cryomodules are in the tunnel awaiting installation.</a:t>
            </a:r>
          </a:p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Last 4 cavity strings are complete.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buNone/>
            </a:pPr>
            <a:endParaRPr lang="en-US" sz="1600" dirty="0"/>
          </a:p>
        </p:txBody>
      </p:sp>
      <p:pic>
        <p:nvPicPr>
          <p:cNvPr id="6" name="Picture 5" descr="P904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2057400"/>
            <a:ext cx="2946399" cy="2209800"/>
          </a:xfrm>
          <a:prstGeom prst="rect">
            <a:avLst/>
          </a:prstGeom>
        </p:spPr>
      </p:pic>
      <p:grpSp>
        <p:nvGrpSpPr>
          <p:cNvPr id="4" name="Group 6"/>
          <p:cNvGrpSpPr/>
          <p:nvPr/>
        </p:nvGrpSpPr>
        <p:grpSpPr>
          <a:xfrm>
            <a:off x="381000" y="1981200"/>
            <a:ext cx="5105401" cy="2423719"/>
            <a:chOff x="457201" y="2057400"/>
            <a:chExt cx="5105401" cy="2423719"/>
          </a:xfrm>
        </p:grpSpPr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487420" y="2057400"/>
              <a:ext cx="5075181" cy="2755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457200" indent="-4572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2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C100 </a:t>
              </a:r>
              <a:r>
                <a:rPr lang="en-US" sz="1200" b="1" kern="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Cryomodule</a:t>
              </a:r>
              <a:r>
                <a:rPr lang="en-US" sz="12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Energy Gain – May 18</a:t>
              </a:r>
              <a:r>
                <a:rPr lang="en-US" sz="1200" b="1" kern="0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</a:t>
              </a:r>
              <a:endPara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4431683" y="3204384"/>
              <a:ext cx="19848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Beam Current/pass (</a:t>
              </a:r>
              <a:r>
                <a:rPr lang="en-US" sz="1200" b="1" dirty="0" err="1">
                  <a:solidFill>
                    <a:srgbClr val="0000CC"/>
                  </a:solidFill>
                  <a:latin typeface="Symbol" pitchFamily="18" charset="2"/>
                  <a:cs typeface="Arial" pitchFamily="34" charset="0"/>
                </a:rPr>
                <a:t>m</a:t>
              </a:r>
              <a:r>
                <a:rPr lang="en-US" sz="1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1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9571" y="2332986"/>
              <a:ext cx="4542308" cy="214813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76800" y="3124200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150</a:t>
              </a:r>
            </a:p>
          </p:txBody>
        </p:sp>
        <p:sp>
          <p:nvSpPr>
            <p:cNvPr id="11" name="Subtitle 2"/>
            <p:cNvSpPr txBox="1">
              <a:spLocks/>
            </p:cNvSpPr>
            <p:nvPr/>
          </p:nvSpPr>
          <p:spPr>
            <a:xfrm rot="16200000">
              <a:off x="-495300" y="3238499"/>
              <a:ext cx="2133601" cy="228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sz="12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 ENERGY GAIN (</a:t>
              </a:r>
              <a:r>
                <a:rPr lang="en-US" sz="1200" b="1" dirty="0" err="1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r>
                <a:rPr lang="en-US" sz="12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76800" y="4204156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50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76800" y="3670756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100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76800" y="2527756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200</a:t>
              </a: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4953000" y="2362200"/>
              <a:ext cx="0" cy="1981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1464734" y="2590800"/>
              <a:ext cx="685800" cy="228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sz="10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98 </a:t>
              </a:r>
              <a:r>
                <a:rPr lang="en-US" sz="1000" b="1" dirty="0" err="1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endParaRPr lang="en-US" sz="1000" b="1" dirty="0">
                <a:solidFill>
                  <a:srgbClr val="4D74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Subtitle 2"/>
            <p:cNvSpPr txBox="1">
              <a:spLocks/>
            </p:cNvSpPr>
            <p:nvPr/>
          </p:nvSpPr>
          <p:spPr>
            <a:xfrm>
              <a:off x="2683934" y="2438400"/>
              <a:ext cx="990600" cy="228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sz="10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108 </a:t>
              </a:r>
              <a:r>
                <a:rPr lang="en-US" sz="1000" b="1" dirty="0" err="1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endParaRPr lang="en-US" sz="1000" b="1" dirty="0">
                <a:solidFill>
                  <a:srgbClr val="4D74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572000"/>
            <a:ext cx="2940933" cy="175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Box 17"/>
          <p:cNvSpPr txBox="1"/>
          <p:nvPr/>
        </p:nvSpPr>
        <p:spPr>
          <a:xfrm>
            <a:off x="6024974" y="5474040"/>
            <a:ext cx="2254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Third C100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Cryomodule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being transferred to tunnel</a:t>
            </a: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/>
          <a:p>
            <a:r>
              <a:rPr lang="en-US" dirty="0" smtClean="0"/>
              <a:t>Accelerator </a:t>
            </a:r>
            <a:r>
              <a:rPr lang="en-US" dirty="0"/>
              <a:t>- </a:t>
            </a:r>
            <a:r>
              <a:rPr lang="en-US" dirty="0" smtClean="0"/>
              <a:t>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7620000" cy="609600"/>
          </a:xfrm>
        </p:spPr>
        <p:txBody>
          <a:bodyPr/>
          <a:lstStyle/>
          <a:p>
            <a:pPr marL="0" lvl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The last of 9 </a:t>
            </a:r>
            <a:r>
              <a:rPr lang="en-US" sz="1600" dirty="0">
                <a:solidFill>
                  <a:schemeClr val="tx1"/>
                </a:solidFill>
              </a:rPr>
              <a:t>existing </a:t>
            </a:r>
            <a:r>
              <a:rPr lang="en-US" sz="1600" dirty="0" smtClean="0">
                <a:solidFill>
                  <a:schemeClr val="tx1"/>
                </a:solidFill>
              </a:rPr>
              <a:t>accelerator Magnet arcs is being refurbished and upgraded from “C” to “H” magnets. The new Arc 10 for beam to Hall D has been installed.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M:\Proj_Mgmnt\12GeV Upgrade\Monthly Reports\Photos\Photos for NSAC Talk Sep 2012\P817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3124199" cy="2343150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400"/>
            <a:ext cx="3200400" cy="2362200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105400" y="2986430"/>
            <a:ext cx="1295400" cy="381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West ARC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352800" y="3886200"/>
            <a:ext cx="350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CHL-2 Refrigerator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system being installed and commissioned.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3352800" y="4419600"/>
            <a:ext cx="3429000" cy="1981200"/>
          </a:xfrm>
          <a:prstGeom prst="rect">
            <a:avLst/>
          </a:prstGeom>
        </p:spPr>
      </p:pic>
      <p:pic>
        <p:nvPicPr>
          <p:cNvPr id="12" name="Picture 2" descr="M:\Proj_Mgmnt\12GeV Upgrade\Monthly Reports\Photos\Photos for NSAC Talk Sep 2012\P817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505200"/>
            <a:ext cx="2171700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33600" y="2983468"/>
            <a:ext cx="121920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itchFamily="34" charset="0"/>
                <a:cs typeface="Arial" pitchFamily="34" charset="0"/>
              </a:rPr>
              <a:t>East ARC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2514600" cy="1919248"/>
          </a:xfrm>
          <a:prstGeom prst="rect">
            <a:avLst/>
          </a:prstGeom>
          <a:noFill/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" y="4114800"/>
            <a:ext cx="320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&gt;50% of RF system operational.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0" y="9525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12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GeV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Upgrade Physics Instrumentation</a:t>
            </a: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1379850" y="838200"/>
            <a:ext cx="510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b="1" i="1" u="sng" dirty="0" err="1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b="1" i="1" u="sng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(Hall D):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exploring origin of confinement by studying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hybrid mesons</a:t>
            </a:r>
          </a:p>
        </p:txBody>
      </p:sp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2590800" y="2895600"/>
            <a:ext cx="579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b="1" i="1" u="sng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CLAS12 (Hall B):</a:t>
            </a:r>
            <a:r>
              <a:rPr lang="en-US" sz="2000" b="1" i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understanding nucleon structure via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generalized </a:t>
            </a:r>
            <a:r>
              <a:rPr lang="en-US" sz="2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parton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distributions</a:t>
            </a:r>
          </a:p>
        </p:txBody>
      </p:sp>
      <p:sp>
        <p:nvSpPr>
          <p:cNvPr id="37894" name="Rectangle 10"/>
          <p:cNvSpPr>
            <a:spLocks noChangeArrowheads="1"/>
          </p:cNvSpPr>
          <p:nvPr/>
        </p:nvSpPr>
        <p:spPr bwMode="auto">
          <a:xfrm>
            <a:off x="483972" y="3733800"/>
            <a:ext cx="6035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b="1" i="1" u="sng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SHMS (Hall C):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precision determination of </a:t>
            </a:r>
            <a:b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valence quark properties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nucleons and nuclei</a:t>
            </a:r>
          </a:p>
        </p:txBody>
      </p:sp>
      <p:sp>
        <p:nvSpPr>
          <p:cNvPr id="381963" name="Rectangle 11"/>
          <p:cNvSpPr>
            <a:spLocks noChangeArrowheads="1"/>
          </p:cNvSpPr>
          <p:nvPr/>
        </p:nvSpPr>
        <p:spPr bwMode="auto">
          <a:xfrm>
            <a:off x="2667000" y="5715000"/>
            <a:ext cx="6248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b="1" i="1" u="sng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Hall A:</a:t>
            </a:r>
            <a:r>
              <a:rPr lang="en-US" sz="2000" b="1" dirty="0">
                <a:solidFill>
                  <a:srgbClr val="FC01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nucleon form factors,</a:t>
            </a:r>
            <a:r>
              <a:rPr lang="en-US" sz="2000" b="1" dirty="0" smtClean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future new </a:t>
            </a: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experiments like </a:t>
            </a:r>
            <a:r>
              <a:rPr lang="en-US" sz="2000" b="1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Moller</a:t>
            </a: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&amp; SOLID</a:t>
            </a:r>
            <a:endParaRPr lang="en-US" sz="2000" b="1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7" name="Picture 13" descr="hallacom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547581"/>
            <a:ext cx="250507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3" descr="SHMS-HMS.JPG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553200" y="3810000"/>
            <a:ext cx="2493818" cy="184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Hall B CLAs12 w Man3.png"/>
          <p:cNvPicPr>
            <a:picLocks noChangeAspect="1"/>
          </p:cNvPicPr>
          <p:nvPr/>
        </p:nvPicPr>
        <p:blipFill>
          <a:blip r:embed="rId5" cstate="print"/>
          <a:srcRect l="46571" t="38367" b="8871"/>
          <a:stretch>
            <a:fillRect/>
          </a:stretch>
        </p:blipFill>
        <p:spPr bwMode="auto">
          <a:xfrm>
            <a:off x="76200" y="1659819"/>
            <a:ext cx="2481044" cy="192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/>
          <p:nvPr/>
        </p:nvGrpSpPr>
        <p:grpSpPr>
          <a:xfrm>
            <a:off x="6497319" y="914400"/>
            <a:ext cx="2570481" cy="1889760"/>
            <a:chOff x="3492500" y="3886200"/>
            <a:chExt cx="3213101" cy="23622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3505201" y="3886200"/>
              <a:ext cx="3200400" cy="2362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63500" prst="coolSlant"/>
            </a:sp3d>
            <a:ex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4" name="Picture 18" descr="detecto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00" y="3886200"/>
              <a:ext cx="3213100" cy="23320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– Hall 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458200" cy="914400"/>
          </a:xfrm>
        </p:spPr>
        <p:txBody>
          <a:bodyPr/>
          <a:lstStyle/>
          <a:p>
            <a:r>
              <a:rPr lang="en-US" sz="2200" dirty="0" smtClean="0">
                <a:solidFill>
                  <a:schemeClr val="tx1"/>
                </a:solidFill>
              </a:rPr>
              <a:t>Hall </a:t>
            </a:r>
            <a:r>
              <a:rPr lang="en-US" sz="2200" dirty="0">
                <a:solidFill>
                  <a:schemeClr val="tx1"/>
                </a:solidFill>
              </a:rPr>
              <a:t>D Solenoid </a:t>
            </a:r>
            <a:r>
              <a:rPr lang="en-US" sz="2200" dirty="0" smtClean="0">
                <a:solidFill>
                  <a:schemeClr val="tx1"/>
                </a:solidFill>
              </a:rPr>
              <a:t>installed</a:t>
            </a:r>
            <a:r>
              <a:rPr lang="en-US" sz="2200" dirty="0" smtClean="0"/>
              <a:t>:</a:t>
            </a:r>
          </a:p>
          <a:p>
            <a:pPr lvl="1"/>
            <a:r>
              <a:rPr lang="en-US" sz="2200" dirty="0" smtClean="0"/>
              <a:t>Cryogenic connections in progress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Cool-down planned for December followed by testing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9" name="Picture 8" descr="P1000882.JPG"/>
          <p:cNvPicPr>
            <a:picLocks noChangeAspect="1"/>
          </p:cNvPicPr>
          <p:nvPr/>
        </p:nvPicPr>
        <p:blipFill>
          <a:blip r:embed="rId2" cstate="print"/>
          <a:srcRect l="18000" b="30000"/>
          <a:stretch>
            <a:fillRect/>
          </a:stretch>
        </p:blipFill>
        <p:spPr>
          <a:xfrm>
            <a:off x="119443" y="3682313"/>
            <a:ext cx="4082023" cy="2612982"/>
          </a:xfrm>
          <a:prstGeom prst="rect">
            <a:avLst/>
          </a:prstGeom>
        </p:spPr>
      </p:pic>
      <p:pic>
        <p:nvPicPr>
          <p:cNvPr id="7" name="Picture 6" descr="halldcam3-20121011-193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7226" y="3675217"/>
            <a:ext cx="4632960" cy="2606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3305860"/>
            <a:ext cx="2864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August 2012 – with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cryo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cans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3305631"/>
            <a:ext cx="3938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October 2012 – with platform &amp; valve box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2911</TotalTime>
  <Words>1215</Words>
  <Application>Microsoft Office PowerPoint</Application>
  <PresentationFormat>On-screen Show (4:3)</PresentationFormat>
  <Paragraphs>282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4_JLab_PowerPoint1</vt:lpstr>
      <vt:lpstr>Custom Design</vt:lpstr>
      <vt:lpstr>Slide 1</vt:lpstr>
      <vt:lpstr>12 GeV Upgrade Project</vt:lpstr>
      <vt:lpstr>12 GeV UPGRADE PROJECT SCHEDULE</vt:lpstr>
      <vt:lpstr>Progress Highlights</vt:lpstr>
      <vt:lpstr>Civil Construction is Basically Complete</vt:lpstr>
      <vt:lpstr>Accelerator - Highlights</vt:lpstr>
      <vt:lpstr>Accelerator - Highlights</vt:lpstr>
      <vt:lpstr>Slide 8</vt:lpstr>
      <vt:lpstr>Physics – Hall D</vt:lpstr>
      <vt:lpstr>Physics – Hall D (Continued)</vt:lpstr>
      <vt:lpstr>Physics – Hall C Spectrometer</vt:lpstr>
      <vt:lpstr>Physics – Hall C (Continued)</vt:lpstr>
      <vt:lpstr>Hall B DC – Stringing and testing in full swing (JLab &amp; Old Dominion &amp; Idaho State)</vt:lpstr>
      <vt:lpstr>Physics – Hall B (Continued)</vt:lpstr>
      <vt:lpstr>Magnet Challenges</vt:lpstr>
      <vt:lpstr>FY13 &amp; FY14</vt:lpstr>
      <vt:lpstr>Beyond 12 GeV Upgrade</vt:lpstr>
      <vt:lpstr>Preliminary   Plans   for  Early    Beam    in    Hall   A</vt:lpstr>
      <vt:lpstr>Preliminary Plans for  First Years of Beam in Hall B</vt:lpstr>
      <vt:lpstr>Plans   for Early  Beam    in    Hall   C</vt:lpstr>
      <vt:lpstr>Preliminary   Plans   for  First    Beam    in    Hall   D</vt:lpstr>
      <vt:lpstr>Summary</vt:lpstr>
    </vt:vector>
  </TitlesOfParts>
  <Company>Jefferson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Roger Carlini</dc:creator>
  <cp:lastModifiedBy>ent</cp:lastModifiedBy>
  <cp:revision>253</cp:revision>
  <dcterms:created xsi:type="dcterms:W3CDTF">2011-04-25T20:30:03Z</dcterms:created>
  <dcterms:modified xsi:type="dcterms:W3CDTF">2012-10-24T16:19:00Z</dcterms:modified>
</cp:coreProperties>
</file>