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</p:sldMasterIdLst>
  <p:notesMasterIdLst>
    <p:notesMasterId r:id="rId31"/>
  </p:notesMasterIdLst>
  <p:handoutMasterIdLst>
    <p:handoutMasterId r:id="rId32"/>
  </p:handoutMasterIdLst>
  <p:sldIdLst>
    <p:sldId id="260" r:id="rId5"/>
    <p:sldId id="283" r:id="rId6"/>
    <p:sldId id="263" r:id="rId7"/>
    <p:sldId id="291" r:id="rId8"/>
    <p:sldId id="289" r:id="rId9"/>
    <p:sldId id="292" r:id="rId10"/>
    <p:sldId id="632" r:id="rId11"/>
    <p:sldId id="627" r:id="rId12"/>
    <p:sldId id="284" r:id="rId13"/>
    <p:sldId id="286" r:id="rId14"/>
    <p:sldId id="288" r:id="rId15"/>
    <p:sldId id="290" r:id="rId16"/>
    <p:sldId id="279" r:id="rId17"/>
    <p:sldId id="277" r:id="rId18"/>
    <p:sldId id="280" r:id="rId19"/>
    <p:sldId id="281" r:id="rId20"/>
    <p:sldId id="270" r:id="rId21"/>
    <p:sldId id="271" r:id="rId22"/>
    <p:sldId id="272" r:id="rId23"/>
    <p:sldId id="273" r:id="rId24"/>
    <p:sldId id="274" r:id="rId25"/>
    <p:sldId id="275" r:id="rId26"/>
    <p:sldId id="282" r:id="rId27"/>
    <p:sldId id="278" r:id="rId28"/>
    <p:sldId id="276" r:id="rId29"/>
    <p:sldId id="268" r:id="rId30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llington, Anthony (CONTR)" initials="PA(" lastIdx="6" clrIdx="0">
    <p:extLst>
      <p:ext uri="{19B8F6BF-5375-455C-9EA6-DF929625EA0E}">
        <p15:presenceInfo xmlns:p15="http://schemas.microsoft.com/office/powerpoint/2012/main" userId="S::anthony.pollington@nnsa.doe.gov::48592d63-193c-4213-b097-b938c55bb218" providerId="AD"/>
      </p:ext>
    </p:extLst>
  </p:cmAuthor>
  <p:cmAuthor id="2" name="Syracuse, Ellen (CONTR)" initials="SE(" lastIdx="6" clrIdx="1">
    <p:extLst>
      <p:ext uri="{19B8F6BF-5375-455C-9EA6-DF929625EA0E}">
        <p15:presenceInfo xmlns:p15="http://schemas.microsoft.com/office/powerpoint/2012/main" userId="S::Ellen.Syracuse@nnsa.doe.gov::dadb8dd0-e8dd-4c21-b645-ba0e45955b48" providerId="AD"/>
      </p:ext>
    </p:extLst>
  </p:cmAuthor>
  <p:cmAuthor id="3" name="Evans, Timothy" initials="ET" lastIdx="3" clrIdx="2">
    <p:extLst>
      <p:ext uri="{19B8F6BF-5375-455C-9EA6-DF929625EA0E}">
        <p15:presenceInfo xmlns:p15="http://schemas.microsoft.com/office/powerpoint/2012/main" userId="S::timothy.evans@nnsa.doe.gov::84ecacea-acf2-43af-a532-11e0670169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19500"/>
    <a:srgbClr val="007836"/>
    <a:srgbClr val="BE0F34"/>
    <a:srgbClr val="820150"/>
    <a:srgbClr val="502D7F"/>
    <a:srgbClr val="00338E"/>
    <a:srgbClr val="0081AB"/>
    <a:srgbClr val="758F9D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7C1C8A-E9A5-4641-9FF8-DD1C100D8F12}" v="2" dt="2023-08-08T21:26:30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>
      <p:cViewPr varScale="1">
        <p:scale>
          <a:sx n="85" d="100"/>
          <a:sy n="85" d="100"/>
        </p:scale>
        <p:origin x="9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yer, Michael F" userId="0f35fed0-6627-4dd6-afe3-11d1fc6bf815" providerId="ADAL" clId="{0A7C1C8A-E9A5-4641-9FF8-DD1C100D8F12}"/>
    <pc:docChg chg="undo custSel addSld delSld modSld sldOrd">
      <pc:chgData name="Mayer, Michael F" userId="0f35fed0-6627-4dd6-afe3-11d1fc6bf815" providerId="ADAL" clId="{0A7C1C8A-E9A5-4641-9FF8-DD1C100D8F12}" dt="2023-08-08T21:30:48.517" v="831" actId="1076"/>
      <pc:docMkLst>
        <pc:docMk/>
      </pc:docMkLst>
      <pc:sldChg chg="modSp mod">
        <pc:chgData name="Mayer, Michael F" userId="0f35fed0-6627-4dd6-afe3-11d1fc6bf815" providerId="ADAL" clId="{0A7C1C8A-E9A5-4641-9FF8-DD1C100D8F12}" dt="2023-08-08T21:26:39.607" v="821" actId="20577"/>
        <pc:sldMkLst>
          <pc:docMk/>
          <pc:sldMk cId="1152154647" sldId="260"/>
        </pc:sldMkLst>
        <pc:spChg chg="mod">
          <ac:chgData name="Mayer, Michael F" userId="0f35fed0-6627-4dd6-afe3-11d1fc6bf815" providerId="ADAL" clId="{0A7C1C8A-E9A5-4641-9FF8-DD1C100D8F12}" dt="2023-08-08T21:26:39.607" v="821" actId="20577"/>
          <ac:spMkLst>
            <pc:docMk/>
            <pc:sldMk cId="1152154647" sldId="260"/>
            <ac:spMk id="4" creationId="{3C886310-1A8B-41C6-8ABF-4E949224625A}"/>
          </ac:spMkLst>
        </pc:spChg>
      </pc:sldChg>
      <pc:sldChg chg="modSp mod">
        <pc:chgData name="Mayer, Michael F" userId="0f35fed0-6627-4dd6-afe3-11d1fc6bf815" providerId="ADAL" clId="{0A7C1C8A-E9A5-4641-9FF8-DD1C100D8F12}" dt="2023-07-27T02:54:57.695" v="143" actId="1076"/>
        <pc:sldMkLst>
          <pc:docMk/>
          <pc:sldMk cId="2907420623" sldId="276"/>
        </pc:sldMkLst>
        <pc:spChg chg="mod">
          <ac:chgData name="Mayer, Michael F" userId="0f35fed0-6627-4dd6-afe3-11d1fc6bf815" providerId="ADAL" clId="{0A7C1C8A-E9A5-4641-9FF8-DD1C100D8F12}" dt="2023-07-27T02:54:57.695" v="143" actId="1076"/>
          <ac:spMkLst>
            <pc:docMk/>
            <pc:sldMk cId="2907420623" sldId="276"/>
            <ac:spMk id="4" creationId="{AE32B036-9190-174C-B71F-5CF9475C864F}"/>
          </ac:spMkLst>
        </pc:spChg>
      </pc:sldChg>
      <pc:sldChg chg="modSp mod ord">
        <pc:chgData name="Mayer, Michael F" userId="0f35fed0-6627-4dd6-afe3-11d1fc6bf815" providerId="ADAL" clId="{0A7C1C8A-E9A5-4641-9FF8-DD1C100D8F12}" dt="2023-07-27T03:35:25.426" v="816" actId="20578"/>
        <pc:sldMkLst>
          <pc:docMk/>
          <pc:sldMk cId="1400005164" sldId="279"/>
        </pc:sldMkLst>
        <pc:spChg chg="mod">
          <ac:chgData name="Mayer, Michael F" userId="0f35fed0-6627-4dd6-afe3-11d1fc6bf815" providerId="ADAL" clId="{0A7C1C8A-E9A5-4641-9FF8-DD1C100D8F12}" dt="2023-07-27T03:34:42.970" v="815" actId="20577"/>
          <ac:spMkLst>
            <pc:docMk/>
            <pc:sldMk cId="1400005164" sldId="279"/>
            <ac:spMk id="4" creationId="{0118AAF2-CF94-184C-805A-29FCF88D4971}"/>
          </ac:spMkLst>
        </pc:spChg>
      </pc:sldChg>
      <pc:sldChg chg="addSp delSp modSp mod">
        <pc:chgData name="Mayer, Michael F" userId="0f35fed0-6627-4dd6-afe3-11d1fc6bf815" providerId="ADAL" clId="{0A7C1C8A-E9A5-4641-9FF8-DD1C100D8F12}" dt="2023-07-27T02:53:46.381" v="136" actId="1076"/>
        <pc:sldMkLst>
          <pc:docMk/>
          <pc:sldMk cId="263999527" sldId="283"/>
        </pc:sldMkLst>
        <pc:spChg chg="mod">
          <ac:chgData name="Mayer, Michael F" userId="0f35fed0-6627-4dd6-afe3-11d1fc6bf815" providerId="ADAL" clId="{0A7C1C8A-E9A5-4641-9FF8-DD1C100D8F12}" dt="2023-07-27T02:53:23.780" v="132" actId="20577"/>
          <ac:spMkLst>
            <pc:docMk/>
            <pc:sldMk cId="263999527" sldId="283"/>
            <ac:spMk id="4" creationId="{2DEBCC4A-09A3-46FA-94B8-812D5A6C188D}"/>
          </ac:spMkLst>
        </pc:spChg>
        <pc:picChg chg="add del mod">
          <ac:chgData name="Mayer, Michael F" userId="0f35fed0-6627-4dd6-afe3-11d1fc6bf815" providerId="ADAL" clId="{0A7C1C8A-E9A5-4641-9FF8-DD1C100D8F12}" dt="2023-07-27T02:47:42.300" v="87"/>
          <ac:picMkLst>
            <pc:docMk/>
            <pc:sldMk cId="263999527" sldId="283"/>
            <ac:picMk id="6" creationId="{7FF01B30-65C5-A6D6-4322-62307F70B470}"/>
          </ac:picMkLst>
        </pc:picChg>
        <pc:picChg chg="add mod">
          <ac:chgData name="Mayer, Michael F" userId="0f35fed0-6627-4dd6-afe3-11d1fc6bf815" providerId="ADAL" clId="{0A7C1C8A-E9A5-4641-9FF8-DD1C100D8F12}" dt="2023-07-27T02:48:13.656" v="95" actId="14100"/>
          <ac:picMkLst>
            <pc:docMk/>
            <pc:sldMk cId="263999527" sldId="283"/>
            <ac:picMk id="8" creationId="{8D38B2D4-E60D-BEAF-02A0-5A14446F2C2F}"/>
          </ac:picMkLst>
        </pc:picChg>
        <pc:picChg chg="add mod">
          <ac:chgData name="Mayer, Michael F" userId="0f35fed0-6627-4dd6-afe3-11d1fc6bf815" providerId="ADAL" clId="{0A7C1C8A-E9A5-4641-9FF8-DD1C100D8F12}" dt="2023-07-27T02:53:46.381" v="136" actId="1076"/>
          <ac:picMkLst>
            <pc:docMk/>
            <pc:sldMk cId="263999527" sldId="283"/>
            <ac:picMk id="10" creationId="{BC990730-EB86-1338-368A-4AD7AAA0924D}"/>
          </ac:picMkLst>
        </pc:picChg>
      </pc:sldChg>
      <pc:sldChg chg="addSp delSp modSp new mod modAnim">
        <pc:chgData name="Mayer, Michael F" userId="0f35fed0-6627-4dd6-afe3-11d1fc6bf815" providerId="ADAL" clId="{0A7C1C8A-E9A5-4641-9FF8-DD1C100D8F12}" dt="2023-08-08T21:29:22.682" v="825" actId="20577"/>
        <pc:sldMkLst>
          <pc:docMk/>
          <pc:sldMk cId="18782344" sldId="289"/>
        </pc:sldMkLst>
        <pc:spChg chg="mod">
          <ac:chgData name="Mayer, Michael F" userId="0f35fed0-6627-4dd6-afe3-11d1fc6bf815" providerId="ADAL" clId="{0A7C1C8A-E9A5-4641-9FF8-DD1C100D8F12}" dt="2023-07-27T03:14:57.667" v="411" actId="20577"/>
          <ac:spMkLst>
            <pc:docMk/>
            <pc:sldMk cId="18782344" sldId="289"/>
            <ac:spMk id="3" creationId="{E4DDBC82-6A4D-E9C4-C7E9-5CB19B5BF0BA}"/>
          </ac:spMkLst>
        </pc:spChg>
        <pc:spChg chg="mod">
          <ac:chgData name="Mayer, Michael F" userId="0f35fed0-6627-4dd6-afe3-11d1fc6bf815" providerId="ADAL" clId="{0A7C1C8A-E9A5-4641-9FF8-DD1C100D8F12}" dt="2023-08-08T21:29:22.682" v="825" actId="20577"/>
          <ac:spMkLst>
            <pc:docMk/>
            <pc:sldMk cId="18782344" sldId="289"/>
            <ac:spMk id="4" creationId="{199EB9C2-43FE-68A2-A622-3949FB5CEA1B}"/>
          </ac:spMkLst>
        </pc:spChg>
        <pc:spChg chg="add mod">
          <ac:chgData name="Mayer, Michael F" userId="0f35fed0-6627-4dd6-afe3-11d1fc6bf815" providerId="ADAL" clId="{0A7C1C8A-E9A5-4641-9FF8-DD1C100D8F12}" dt="2023-07-27T03:34:00.623" v="797" actId="1076"/>
          <ac:spMkLst>
            <pc:docMk/>
            <pc:sldMk cId="18782344" sldId="289"/>
            <ac:spMk id="10" creationId="{34F7768F-AEC2-7914-597A-3D084908B802}"/>
          </ac:spMkLst>
        </pc:spChg>
        <pc:spChg chg="add mod">
          <ac:chgData name="Mayer, Michael F" userId="0f35fed0-6627-4dd6-afe3-11d1fc6bf815" providerId="ADAL" clId="{0A7C1C8A-E9A5-4641-9FF8-DD1C100D8F12}" dt="2023-07-27T03:33:53.594" v="796" actId="20577"/>
          <ac:spMkLst>
            <pc:docMk/>
            <pc:sldMk cId="18782344" sldId="289"/>
            <ac:spMk id="11" creationId="{D2B34B1D-E2B5-131B-6089-90985CFB4070}"/>
          </ac:spMkLst>
        </pc:spChg>
        <pc:picChg chg="add mod">
          <ac:chgData name="Mayer, Michael F" userId="0f35fed0-6627-4dd6-afe3-11d1fc6bf815" providerId="ADAL" clId="{0A7C1C8A-E9A5-4641-9FF8-DD1C100D8F12}" dt="2023-07-27T03:15:15.437" v="416" actId="1076"/>
          <ac:picMkLst>
            <pc:docMk/>
            <pc:sldMk cId="18782344" sldId="289"/>
            <ac:picMk id="5" creationId="{88F01373-08A2-A80F-D243-72A792DADE82}"/>
          </ac:picMkLst>
        </pc:picChg>
        <pc:picChg chg="add del mod modCrop">
          <ac:chgData name="Mayer, Michael F" userId="0f35fed0-6627-4dd6-afe3-11d1fc6bf815" providerId="ADAL" clId="{0A7C1C8A-E9A5-4641-9FF8-DD1C100D8F12}" dt="2023-07-27T03:16:47.570" v="435" actId="478"/>
          <ac:picMkLst>
            <pc:docMk/>
            <pc:sldMk cId="18782344" sldId="289"/>
            <ac:picMk id="7" creationId="{3E882982-10F7-C281-8920-E04140F7C626}"/>
          </ac:picMkLst>
        </pc:picChg>
        <pc:picChg chg="add mod">
          <ac:chgData name="Mayer, Michael F" userId="0f35fed0-6627-4dd6-afe3-11d1fc6bf815" providerId="ADAL" clId="{0A7C1C8A-E9A5-4641-9FF8-DD1C100D8F12}" dt="2023-07-27T03:24:32.021" v="590" actId="1076"/>
          <ac:picMkLst>
            <pc:docMk/>
            <pc:sldMk cId="18782344" sldId="289"/>
            <ac:picMk id="9" creationId="{F5C39C13-2BE0-9695-05F4-B473E014F57C}"/>
          </ac:picMkLst>
        </pc:picChg>
        <pc:picChg chg="add mod">
          <ac:chgData name="Mayer, Michael F" userId="0f35fed0-6627-4dd6-afe3-11d1fc6bf815" providerId="ADAL" clId="{0A7C1C8A-E9A5-4641-9FF8-DD1C100D8F12}" dt="2023-07-27T03:24:28.425" v="588" actId="1076"/>
          <ac:picMkLst>
            <pc:docMk/>
            <pc:sldMk cId="18782344" sldId="289"/>
            <ac:picMk id="1026" creationId="{9150E7E9-F524-C249-B78D-538458B255BE}"/>
          </ac:picMkLst>
        </pc:picChg>
        <pc:picChg chg="add mod">
          <ac:chgData name="Mayer, Michael F" userId="0f35fed0-6627-4dd6-afe3-11d1fc6bf815" providerId="ADAL" clId="{0A7C1C8A-E9A5-4641-9FF8-DD1C100D8F12}" dt="2023-07-27T03:24:33.157" v="591" actId="1076"/>
          <ac:picMkLst>
            <pc:docMk/>
            <pc:sldMk cId="18782344" sldId="289"/>
            <ac:picMk id="1028" creationId="{C0C6561D-0D55-1959-B22D-EB740855281F}"/>
          </ac:picMkLst>
        </pc:picChg>
      </pc:sldChg>
      <pc:sldChg chg="addSp delSp modSp add mod ord modAnim">
        <pc:chgData name="Mayer, Michael F" userId="0f35fed0-6627-4dd6-afe3-11d1fc6bf815" providerId="ADAL" clId="{0A7C1C8A-E9A5-4641-9FF8-DD1C100D8F12}" dt="2023-07-27T03:35:25.426" v="816" actId="20578"/>
        <pc:sldMkLst>
          <pc:docMk/>
          <pc:sldMk cId="2037237941" sldId="290"/>
        </pc:sldMkLst>
        <pc:spChg chg="mod">
          <ac:chgData name="Mayer, Michael F" userId="0f35fed0-6627-4dd6-afe3-11d1fc6bf815" providerId="ADAL" clId="{0A7C1C8A-E9A5-4641-9FF8-DD1C100D8F12}" dt="2023-07-27T03:34:27.003" v="806" actId="20577"/>
          <ac:spMkLst>
            <pc:docMk/>
            <pc:sldMk cId="2037237941" sldId="290"/>
            <ac:spMk id="4" creationId="{0118AAF2-CF94-184C-805A-29FCF88D4971}"/>
          </ac:spMkLst>
        </pc:spChg>
        <pc:picChg chg="del">
          <ac:chgData name="Mayer, Michael F" userId="0f35fed0-6627-4dd6-afe3-11d1fc6bf815" providerId="ADAL" clId="{0A7C1C8A-E9A5-4641-9FF8-DD1C100D8F12}" dt="2023-07-27T03:00:57.135" v="253" actId="478"/>
          <ac:picMkLst>
            <pc:docMk/>
            <pc:sldMk cId="2037237941" sldId="290"/>
            <ac:picMk id="5" creationId="{B768E6E3-C4A4-A841-A62E-FCF8EC615F47}"/>
          </ac:picMkLst>
        </pc:picChg>
        <pc:picChg chg="add mod">
          <ac:chgData name="Mayer, Michael F" userId="0f35fed0-6627-4dd6-afe3-11d1fc6bf815" providerId="ADAL" clId="{0A7C1C8A-E9A5-4641-9FF8-DD1C100D8F12}" dt="2023-07-27T03:01:07.993" v="256" actId="1076"/>
          <ac:picMkLst>
            <pc:docMk/>
            <pc:sldMk cId="2037237941" sldId="290"/>
            <ac:picMk id="6" creationId="{E9FBC32E-7CD9-78BC-382B-FF6E6124A6A2}"/>
          </ac:picMkLst>
        </pc:picChg>
      </pc:sldChg>
      <pc:sldChg chg="addSp delSp modSp add mod">
        <pc:chgData name="Mayer, Michael F" userId="0f35fed0-6627-4dd6-afe3-11d1fc6bf815" providerId="ADAL" clId="{0A7C1C8A-E9A5-4641-9FF8-DD1C100D8F12}" dt="2023-07-27T03:03:51.006" v="367" actId="20577"/>
        <pc:sldMkLst>
          <pc:docMk/>
          <pc:sldMk cId="3290523733" sldId="291"/>
        </pc:sldMkLst>
        <pc:spChg chg="mod">
          <ac:chgData name="Mayer, Michael F" userId="0f35fed0-6627-4dd6-afe3-11d1fc6bf815" providerId="ADAL" clId="{0A7C1C8A-E9A5-4641-9FF8-DD1C100D8F12}" dt="2023-07-27T03:03:51.006" v="367" actId="20577"/>
          <ac:spMkLst>
            <pc:docMk/>
            <pc:sldMk cId="3290523733" sldId="291"/>
            <ac:spMk id="3" creationId="{6D50AF6E-CF6A-429E-A4B2-32D2D767B73B}"/>
          </ac:spMkLst>
        </pc:spChg>
        <pc:spChg chg="del">
          <ac:chgData name="Mayer, Michael F" userId="0f35fed0-6627-4dd6-afe3-11d1fc6bf815" providerId="ADAL" clId="{0A7C1C8A-E9A5-4641-9FF8-DD1C100D8F12}" dt="2023-07-27T03:03:22.846" v="341" actId="478"/>
          <ac:spMkLst>
            <pc:docMk/>
            <pc:sldMk cId="3290523733" sldId="291"/>
            <ac:spMk id="4" creationId="{2DEBCC4A-09A3-46FA-94B8-812D5A6C188D}"/>
          </ac:spMkLst>
        </pc:spChg>
        <pc:spChg chg="add del mod">
          <ac:chgData name="Mayer, Michael F" userId="0f35fed0-6627-4dd6-afe3-11d1fc6bf815" providerId="ADAL" clId="{0A7C1C8A-E9A5-4641-9FF8-DD1C100D8F12}" dt="2023-07-27T03:03:26.979" v="342" actId="478"/>
          <ac:spMkLst>
            <pc:docMk/>
            <pc:sldMk cId="3290523733" sldId="291"/>
            <ac:spMk id="7" creationId="{8FF058A9-C5EA-A579-5BEB-F6FB57AEE5CA}"/>
          </ac:spMkLst>
        </pc:spChg>
        <pc:picChg chg="add mod">
          <ac:chgData name="Mayer, Michael F" userId="0f35fed0-6627-4dd6-afe3-11d1fc6bf815" providerId="ADAL" clId="{0A7C1C8A-E9A5-4641-9FF8-DD1C100D8F12}" dt="2023-07-27T03:03:33.982" v="345" actId="1076"/>
          <ac:picMkLst>
            <pc:docMk/>
            <pc:sldMk cId="3290523733" sldId="291"/>
            <ac:picMk id="5" creationId="{9AAE01A2-4ECC-6942-B411-D8D52AA37DA3}"/>
          </ac:picMkLst>
        </pc:picChg>
        <pc:picChg chg="del">
          <ac:chgData name="Mayer, Michael F" userId="0f35fed0-6627-4dd6-afe3-11d1fc6bf815" providerId="ADAL" clId="{0A7C1C8A-E9A5-4641-9FF8-DD1C100D8F12}" dt="2023-07-27T03:02:50.334" v="336" actId="478"/>
          <ac:picMkLst>
            <pc:docMk/>
            <pc:sldMk cId="3290523733" sldId="291"/>
            <ac:picMk id="1026" creationId="{5222DAB7-5B5B-B04B-9712-1C22A2C24B4C}"/>
          </ac:picMkLst>
        </pc:picChg>
        <pc:picChg chg="del">
          <ac:chgData name="Mayer, Michael F" userId="0f35fed0-6627-4dd6-afe3-11d1fc6bf815" providerId="ADAL" clId="{0A7C1C8A-E9A5-4641-9FF8-DD1C100D8F12}" dt="2023-07-27T03:02:50.933" v="337" actId="478"/>
          <ac:picMkLst>
            <pc:docMk/>
            <pc:sldMk cId="3290523733" sldId="291"/>
            <ac:picMk id="1030" creationId="{6BD15082-C12E-764F-A719-F93CEA8EA95B}"/>
          </ac:picMkLst>
        </pc:picChg>
      </pc:sldChg>
      <pc:sldChg chg="addSp delSp modSp new mod ord">
        <pc:chgData name="Mayer, Michael F" userId="0f35fed0-6627-4dd6-afe3-11d1fc6bf815" providerId="ADAL" clId="{0A7C1C8A-E9A5-4641-9FF8-DD1C100D8F12}" dt="2023-07-27T03:30:58.905" v="768" actId="1076"/>
        <pc:sldMkLst>
          <pc:docMk/>
          <pc:sldMk cId="3456037634" sldId="292"/>
        </pc:sldMkLst>
        <pc:spChg chg="mod">
          <ac:chgData name="Mayer, Michael F" userId="0f35fed0-6627-4dd6-afe3-11d1fc6bf815" providerId="ADAL" clId="{0A7C1C8A-E9A5-4641-9FF8-DD1C100D8F12}" dt="2023-07-27T03:27:38.059" v="688" actId="20577"/>
          <ac:spMkLst>
            <pc:docMk/>
            <pc:sldMk cId="3456037634" sldId="292"/>
            <ac:spMk id="3" creationId="{F38CB2FB-011B-EF8E-E82D-5BD0A970E3E0}"/>
          </ac:spMkLst>
        </pc:spChg>
        <pc:spChg chg="del mod">
          <ac:chgData name="Mayer, Michael F" userId="0f35fed0-6627-4dd6-afe3-11d1fc6bf815" providerId="ADAL" clId="{0A7C1C8A-E9A5-4641-9FF8-DD1C100D8F12}" dt="2023-07-27T03:30:24.855" v="758" actId="478"/>
          <ac:spMkLst>
            <pc:docMk/>
            <pc:sldMk cId="3456037634" sldId="292"/>
            <ac:spMk id="4" creationId="{659725B3-3BCB-A10B-4315-E4767B822786}"/>
          </ac:spMkLst>
        </pc:spChg>
        <pc:spChg chg="add del mod">
          <ac:chgData name="Mayer, Michael F" userId="0f35fed0-6627-4dd6-afe3-11d1fc6bf815" providerId="ADAL" clId="{0A7C1C8A-E9A5-4641-9FF8-DD1C100D8F12}" dt="2023-07-27T03:30:27.509" v="760" actId="478"/>
          <ac:spMkLst>
            <pc:docMk/>
            <pc:sldMk cId="3456037634" sldId="292"/>
            <ac:spMk id="7" creationId="{2F51C09E-74FF-AD30-3F83-712442219BFF}"/>
          </ac:spMkLst>
        </pc:spChg>
        <pc:spChg chg="add mod">
          <ac:chgData name="Mayer, Michael F" userId="0f35fed0-6627-4dd6-afe3-11d1fc6bf815" providerId="ADAL" clId="{0A7C1C8A-E9A5-4641-9FF8-DD1C100D8F12}" dt="2023-07-27T03:30:58.905" v="768" actId="1076"/>
          <ac:spMkLst>
            <pc:docMk/>
            <pc:sldMk cId="3456037634" sldId="292"/>
            <ac:spMk id="8" creationId="{5FEC34A1-5972-384A-5024-F47EE2FB79F9}"/>
          </ac:spMkLst>
        </pc:spChg>
        <pc:picChg chg="add mod">
          <ac:chgData name="Mayer, Michael F" userId="0f35fed0-6627-4dd6-afe3-11d1fc6bf815" providerId="ADAL" clId="{0A7C1C8A-E9A5-4641-9FF8-DD1C100D8F12}" dt="2023-07-27T03:28:19.146" v="729" actId="1076"/>
          <ac:picMkLst>
            <pc:docMk/>
            <pc:sldMk cId="3456037634" sldId="292"/>
            <ac:picMk id="5" creationId="{84692EB6-6AE2-D717-BBEC-F5936A446B64}"/>
          </ac:picMkLst>
        </pc:picChg>
      </pc:sldChg>
      <pc:sldChg chg="modSp add mod">
        <pc:chgData name="Mayer, Michael F" userId="0f35fed0-6627-4dd6-afe3-11d1fc6bf815" providerId="ADAL" clId="{0A7C1C8A-E9A5-4641-9FF8-DD1C100D8F12}" dt="2023-07-27T03:35:45.007" v="817" actId="6549"/>
        <pc:sldMkLst>
          <pc:docMk/>
          <pc:sldMk cId="2263088797" sldId="627"/>
        </pc:sldMkLst>
        <pc:spChg chg="mod">
          <ac:chgData name="Mayer, Michael F" userId="0f35fed0-6627-4dd6-afe3-11d1fc6bf815" providerId="ADAL" clId="{0A7C1C8A-E9A5-4641-9FF8-DD1C100D8F12}" dt="2023-07-27T03:35:45.007" v="817" actId="6549"/>
          <ac:spMkLst>
            <pc:docMk/>
            <pc:sldMk cId="2263088797" sldId="627"/>
            <ac:spMk id="3" creationId="{26758E64-BC7D-5F43-89DE-CB858AC1184B}"/>
          </ac:spMkLst>
        </pc:spChg>
      </pc:sldChg>
      <pc:sldChg chg="addSp modSp add mod">
        <pc:chgData name="Mayer, Michael F" userId="0f35fed0-6627-4dd6-afe3-11d1fc6bf815" providerId="ADAL" clId="{0A7C1C8A-E9A5-4641-9FF8-DD1C100D8F12}" dt="2023-08-08T21:30:48.517" v="831" actId="1076"/>
        <pc:sldMkLst>
          <pc:docMk/>
          <pc:sldMk cId="3963981377" sldId="632"/>
        </pc:sldMkLst>
        <pc:spChg chg="add mod">
          <ac:chgData name="Mayer, Michael F" userId="0f35fed0-6627-4dd6-afe3-11d1fc6bf815" providerId="ADAL" clId="{0A7C1C8A-E9A5-4641-9FF8-DD1C100D8F12}" dt="2023-08-08T21:30:48.517" v="831" actId="1076"/>
          <ac:spMkLst>
            <pc:docMk/>
            <pc:sldMk cId="3963981377" sldId="632"/>
            <ac:spMk id="4" creationId="{30AAF623-5ED4-9344-6DFE-1C74D7F91D7A}"/>
          </ac:spMkLst>
        </pc:spChg>
        <pc:grpChg chg="mod">
          <ac:chgData name="Mayer, Michael F" userId="0f35fed0-6627-4dd6-afe3-11d1fc6bf815" providerId="ADAL" clId="{0A7C1C8A-E9A5-4641-9FF8-DD1C100D8F12}" dt="2023-08-08T21:30:44.380" v="830" actId="1076"/>
          <ac:grpSpMkLst>
            <pc:docMk/>
            <pc:sldMk cId="3963981377" sldId="632"/>
            <ac:grpSpMk id="1038" creationId="{0E2D8C84-2585-8A42-8F75-4F9B3578F199}"/>
          </ac:grpSpMkLst>
        </pc:grpChg>
      </pc:sldChg>
      <pc:sldChg chg="add del">
        <pc:chgData name="Mayer, Michael F" userId="0f35fed0-6627-4dd6-afe3-11d1fc6bf815" providerId="ADAL" clId="{0A7C1C8A-E9A5-4641-9FF8-DD1C100D8F12}" dt="2023-07-27T03:29:46.569" v="757" actId="2696"/>
        <pc:sldMkLst>
          <pc:docMk/>
          <pc:sldMk cId="1507560178" sldId="646"/>
        </pc:sldMkLst>
      </pc:sldChg>
    </pc:docChg>
  </pc:docChgLst>
  <pc:docChgLst>
    <pc:chgData name="Mayer, Michael F" userId="0f35fed0-6627-4dd6-afe3-11d1fc6bf815" providerId="ADAL" clId="{305C8B27-3129-4FA7-8E37-DE64D91C556C}"/>
    <pc:docChg chg="custSel addSld delSld modSld">
      <pc:chgData name="Mayer, Michael F" userId="0f35fed0-6627-4dd6-afe3-11d1fc6bf815" providerId="ADAL" clId="{305C8B27-3129-4FA7-8E37-DE64D91C556C}" dt="2023-07-28T17:45:17.647" v="348" actId="20577"/>
      <pc:docMkLst>
        <pc:docMk/>
      </pc:docMkLst>
      <pc:sldChg chg="modSp mod">
        <pc:chgData name="Mayer, Michael F" userId="0f35fed0-6627-4dd6-afe3-11d1fc6bf815" providerId="ADAL" clId="{305C8B27-3129-4FA7-8E37-DE64D91C556C}" dt="2023-07-28T16:45:06.186" v="344" actId="20577"/>
        <pc:sldMkLst>
          <pc:docMk/>
          <pc:sldMk cId="1152154647" sldId="260"/>
        </pc:sldMkLst>
        <pc:spChg chg="mod">
          <ac:chgData name="Mayer, Michael F" userId="0f35fed0-6627-4dd6-afe3-11d1fc6bf815" providerId="ADAL" clId="{305C8B27-3129-4FA7-8E37-DE64D91C556C}" dt="2023-07-28T16:45:06.186" v="344" actId="20577"/>
          <ac:spMkLst>
            <pc:docMk/>
            <pc:sldMk cId="1152154647" sldId="260"/>
            <ac:spMk id="4" creationId="{3C886310-1A8B-41C6-8ABF-4E949224625A}"/>
          </ac:spMkLst>
        </pc:spChg>
      </pc:sldChg>
      <pc:sldChg chg="modSp mod">
        <pc:chgData name="Mayer, Michael F" userId="0f35fed0-6627-4dd6-afe3-11d1fc6bf815" providerId="ADAL" clId="{305C8B27-3129-4FA7-8E37-DE64D91C556C}" dt="2023-07-28T17:45:03.061" v="346" actId="20577"/>
        <pc:sldMkLst>
          <pc:docMk/>
          <pc:sldMk cId="3300410602" sldId="263"/>
        </pc:sldMkLst>
        <pc:spChg chg="mod">
          <ac:chgData name="Mayer, Michael F" userId="0f35fed0-6627-4dd6-afe3-11d1fc6bf815" providerId="ADAL" clId="{305C8B27-3129-4FA7-8E37-DE64D91C556C}" dt="2023-07-28T17:45:03.061" v="346" actId="20577"/>
          <ac:spMkLst>
            <pc:docMk/>
            <pc:sldMk cId="3300410602" sldId="263"/>
            <ac:spMk id="3" creationId="{6D50AF6E-CF6A-429E-A4B2-32D2D767B73B}"/>
          </ac:spMkLst>
        </pc:spChg>
      </pc:sldChg>
      <pc:sldChg chg="delSp modSp add mod">
        <pc:chgData name="Mayer, Michael F" userId="0f35fed0-6627-4dd6-afe3-11d1fc6bf815" providerId="ADAL" clId="{305C8B27-3129-4FA7-8E37-DE64D91C556C}" dt="2023-07-26T19:57:30.331" v="337" actId="20577"/>
        <pc:sldMkLst>
          <pc:docMk/>
          <pc:sldMk cId="263999527" sldId="283"/>
        </pc:sldMkLst>
        <pc:spChg chg="mod">
          <ac:chgData name="Mayer, Michael F" userId="0f35fed0-6627-4dd6-afe3-11d1fc6bf815" providerId="ADAL" clId="{305C8B27-3129-4FA7-8E37-DE64D91C556C}" dt="2023-07-26T19:51:14.568" v="199" actId="20577"/>
          <ac:spMkLst>
            <pc:docMk/>
            <pc:sldMk cId="263999527" sldId="283"/>
            <ac:spMk id="3" creationId="{6D50AF6E-CF6A-429E-A4B2-32D2D767B73B}"/>
          </ac:spMkLst>
        </pc:spChg>
        <pc:spChg chg="mod">
          <ac:chgData name="Mayer, Michael F" userId="0f35fed0-6627-4dd6-afe3-11d1fc6bf815" providerId="ADAL" clId="{305C8B27-3129-4FA7-8E37-DE64D91C556C}" dt="2023-07-26T19:57:30.331" v="337" actId="20577"/>
          <ac:spMkLst>
            <pc:docMk/>
            <pc:sldMk cId="263999527" sldId="283"/>
            <ac:spMk id="4" creationId="{2DEBCC4A-09A3-46FA-94B8-812D5A6C188D}"/>
          </ac:spMkLst>
        </pc:spChg>
        <pc:picChg chg="del">
          <ac:chgData name="Mayer, Michael F" userId="0f35fed0-6627-4dd6-afe3-11d1fc6bf815" providerId="ADAL" clId="{305C8B27-3129-4FA7-8E37-DE64D91C556C}" dt="2023-07-26T19:51:17.264" v="200" actId="478"/>
          <ac:picMkLst>
            <pc:docMk/>
            <pc:sldMk cId="263999527" sldId="283"/>
            <ac:picMk id="1026" creationId="{5222DAB7-5B5B-B04B-9712-1C22A2C24B4C}"/>
          </ac:picMkLst>
        </pc:picChg>
        <pc:picChg chg="del">
          <ac:chgData name="Mayer, Michael F" userId="0f35fed0-6627-4dd6-afe3-11d1fc6bf815" providerId="ADAL" clId="{305C8B27-3129-4FA7-8E37-DE64D91C556C}" dt="2023-07-26T19:51:17.807" v="201" actId="478"/>
          <ac:picMkLst>
            <pc:docMk/>
            <pc:sldMk cId="263999527" sldId="283"/>
            <ac:picMk id="1030" creationId="{6BD15082-C12E-764F-A719-F93CEA8EA95B}"/>
          </ac:picMkLst>
        </pc:picChg>
      </pc:sldChg>
      <pc:sldChg chg="addSp modSp add mod">
        <pc:chgData name="Mayer, Michael F" userId="0f35fed0-6627-4dd6-afe3-11d1fc6bf815" providerId="ADAL" clId="{305C8B27-3129-4FA7-8E37-DE64D91C556C}" dt="2023-07-26T19:35:49.763" v="125" actId="1076"/>
        <pc:sldMkLst>
          <pc:docMk/>
          <pc:sldMk cId="3111821842" sldId="284"/>
        </pc:sldMkLst>
        <pc:spChg chg="mod">
          <ac:chgData name="Mayer, Michael F" userId="0f35fed0-6627-4dd6-afe3-11d1fc6bf815" providerId="ADAL" clId="{305C8B27-3129-4FA7-8E37-DE64D91C556C}" dt="2023-07-26T19:32:28.334" v="33" actId="20577"/>
          <ac:spMkLst>
            <pc:docMk/>
            <pc:sldMk cId="3111821842" sldId="284"/>
            <ac:spMk id="3" creationId="{00000000-0000-0000-0000-000000000000}"/>
          </ac:spMkLst>
        </pc:spChg>
        <pc:spChg chg="add mod">
          <ac:chgData name="Mayer, Michael F" userId="0f35fed0-6627-4dd6-afe3-11d1fc6bf815" providerId="ADAL" clId="{305C8B27-3129-4FA7-8E37-DE64D91C556C}" dt="2023-07-26T19:35:49.763" v="125" actId="1076"/>
          <ac:spMkLst>
            <pc:docMk/>
            <pc:sldMk cId="3111821842" sldId="284"/>
            <ac:spMk id="5" creationId="{F339CD01-6B6F-A407-21E8-361CC3337BE0}"/>
          </ac:spMkLst>
        </pc:spChg>
        <pc:picChg chg="add mod">
          <ac:chgData name="Mayer, Michael F" userId="0f35fed0-6627-4dd6-afe3-11d1fc6bf815" providerId="ADAL" clId="{305C8B27-3129-4FA7-8E37-DE64D91C556C}" dt="2023-07-26T19:34:38.003" v="88" actId="1076"/>
          <ac:picMkLst>
            <pc:docMk/>
            <pc:sldMk cId="3111821842" sldId="284"/>
            <ac:picMk id="4" creationId="{F114C326-92E1-AF46-BCC1-E31FDB76D1CC}"/>
          </ac:picMkLst>
        </pc:picChg>
        <pc:picChg chg="mod">
          <ac:chgData name="Mayer, Michael F" userId="0f35fed0-6627-4dd6-afe3-11d1fc6bf815" providerId="ADAL" clId="{305C8B27-3129-4FA7-8E37-DE64D91C556C}" dt="2023-07-26T19:32:09.778" v="30" actId="1076"/>
          <ac:picMkLst>
            <pc:docMk/>
            <pc:sldMk cId="3111821842" sldId="284"/>
            <ac:picMk id="6" creationId="{00000000-0000-0000-0000-000000000000}"/>
          </ac:picMkLst>
        </pc:picChg>
      </pc:sldChg>
      <pc:sldChg chg="add del">
        <pc:chgData name="Mayer, Michael F" userId="0f35fed0-6627-4dd6-afe3-11d1fc6bf815" providerId="ADAL" clId="{305C8B27-3129-4FA7-8E37-DE64D91C556C}" dt="2023-07-26T19:32:38.582" v="34" actId="47"/>
        <pc:sldMkLst>
          <pc:docMk/>
          <pc:sldMk cId="1407336329" sldId="285"/>
        </pc:sldMkLst>
      </pc:sldChg>
      <pc:sldChg chg="addSp delSp modSp add mod">
        <pc:chgData name="Mayer, Michael F" userId="0f35fed0-6627-4dd6-afe3-11d1fc6bf815" providerId="ADAL" clId="{305C8B27-3129-4FA7-8E37-DE64D91C556C}" dt="2023-07-26T19:36:17.667" v="151" actId="20577"/>
        <pc:sldMkLst>
          <pc:docMk/>
          <pc:sldMk cId="2717976420" sldId="286"/>
        </pc:sldMkLst>
        <pc:spChg chg="mod">
          <ac:chgData name="Mayer, Michael F" userId="0f35fed0-6627-4dd6-afe3-11d1fc6bf815" providerId="ADAL" clId="{305C8B27-3129-4FA7-8E37-DE64D91C556C}" dt="2023-07-26T19:33:55.979" v="54" actId="20577"/>
          <ac:spMkLst>
            <pc:docMk/>
            <pc:sldMk cId="2717976420" sldId="286"/>
            <ac:spMk id="3" creationId="{00000000-0000-0000-0000-000000000000}"/>
          </ac:spMkLst>
        </pc:spChg>
        <pc:spChg chg="add mod">
          <ac:chgData name="Mayer, Michael F" userId="0f35fed0-6627-4dd6-afe3-11d1fc6bf815" providerId="ADAL" clId="{305C8B27-3129-4FA7-8E37-DE64D91C556C}" dt="2023-07-26T19:36:17.667" v="151" actId="20577"/>
          <ac:spMkLst>
            <pc:docMk/>
            <pc:sldMk cId="2717976420" sldId="286"/>
            <ac:spMk id="7" creationId="{49C06A41-5F19-AA96-51CB-D032400A16CB}"/>
          </ac:spMkLst>
        </pc:spChg>
        <pc:picChg chg="add del mod">
          <ac:chgData name="Mayer, Michael F" userId="0f35fed0-6627-4dd6-afe3-11d1fc6bf815" providerId="ADAL" clId="{305C8B27-3129-4FA7-8E37-DE64D91C556C}" dt="2023-07-26T19:33:24.537" v="44" actId="21"/>
          <ac:picMkLst>
            <pc:docMk/>
            <pc:sldMk cId="2717976420" sldId="286"/>
            <ac:picMk id="4" creationId="{C07866BB-E517-7FF7-82D9-B7EE2C1468F1}"/>
          </ac:picMkLst>
        </pc:picChg>
        <pc:picChg chg="add mod">
          <ac:chgData name="Mayer, Michael F" userId="0f35fed0-6627-4dd6-afe3-11d1fc6bf815" providerId="ADAL" clId="{305C8B27-3129-4FA7-8E37-DE64D91C556C}" dt="2023-07-26T19:33:50.804" v="53" actId="1076"/>
          <ac:picMkLst>
            <pc:docMk/>
            <pc:sldMk cId="2717976420" sldId="286"/>
            <ac:picMk id="5" creationId="{5A453935-D385-A160-795A-313F3D6538B5}"/>
          </ac:picMkLst>
        </pc:picChg>
        <pc:picChg chg="mod">
          <ac:chgData name="Mayer, Michael F" userId="0f35fed0-6627-4dd6-afe3-11d1fc6bf815" providerId="ADAL" clId="{305C8B27-3129-4FA7-8E37-DE64D91C556C}" dt="2023-07-26T19:32:44.909" v="35" actId="1076"/>
          <ac:picMkLst>
            <pc:docMk/>
            <pc:sldMk cId="2717976420" sldId="286"/>
            <ac:picMk id="6" creationId="{00000000-0000-0000-0000-000000000000}"/>
          </ac:picMkLst>
        </pc:picChg>
      </pc:sldChg>
      <pc:sldChg chg="add del">
        <pc:chgData name="Mayer, Michael F" userId="0f35fed0-6627-4dd6-afe3-11d1fc6bf815" providerId="ADAL" clId="{305C8B27-3129-4FA7-8E37-DE64D91C556C}" dt="2023-07-26T19:32:52.265" v="38" actId="47"/>
        <pc:sldMkLst>
          <pc:docMk/>
          <pc:sldMk cId="2858714943" sldId="287"/>
        </pc:sldMkLst>
      </pc:sldChg>
      <pc:sldChg chg="addSp delSp modSp add mod">
        <pc:chgData name="Mayer, Michael F" userId="0f35fed0-6627-4dd6-afe3-11d1fc6bf815" providerId="ADAL" clId="{305C8B27-3129-4FA7-8E37-DE64D91C556C}" dt="2023-07-26T19:36:39.104" v="160" actId="20577"/>
        <pc:sldMkLst>
          <pc:docMk/>
          <pc:sldMk cId="6190093" sldId="288"/>
        </pc:sldMkLst>
        <pc:spChg chg="mod">
          <ac:chgData name="Mayer, Michael F" userId="0f35fed0-6627-4dd6-afe3-11d1fc6bf815" providerId="ADAL" clId="{305C8B27-3129-4FA7-8E37-DE64D91C556C}" dt="2023-07-26T19:33:59.925" v="55" actId="20577"/>
          <ac:spMkLst>
            <pc:docMk/>
            <pc:sldMk cId="6190093" sldId="288"/>
            <ac:spMk id="3" creationId="{00000000-0000-0000-0000-000000000000}"/>
          </ac:spMkLst>
        </pc:spChg>
        <pc:spChg chg="add del mod">
          <ac:chgData name="Mayer, Michael F" userId="0f35fed0-6627-4dd6-afe3-11d1fc6bf815" providerId="ADAL" clId="{305C8B27-3129-4FA7-8E37-DE64D91C556C}" dt="2023-07-26T19:33:34.998" v="49" actId="478"/>
          <ac:spMkLst>
            <pc:docMk/>
            <pc:sldMk cId="6190093" sldId="288"/>
            <ac:spMk id="7" creationId="{72CE2057-FF62-7FA6-7439-F680FFA8EC94}"/>
          </ac:spMkLst>
        </pc:spChg>
        <pc:spChg chg="add mod">
          <ac:chgData name="Mayer, Michael F" userId="0f35fed0-6627-4dd6-afe3-11d1fc6bf815" providerId="ADAL" clId="{305C8B27-3129-4FA7-8E37-DE64D91C556C}" dt="2023-07-26T19:36:39.104" v="160" actId="20577"/>
          <ac:spMkLst>
            <pc:docMk/>
            <pc:sldMk cId="6190093" sldId="288"/>
            <ac:spMk id="10" creationId="{00A20E05-4C42-5B57-FCF3-0C2794F888BB}"/>
          </ac:spMkLst>
        </pc:spChg>
        <pc:spChg chg="add del mod">
          <ac:chgData name="Mayer, Michael F" userId="0f35fed0-6627-4dd6-afe3-11d1fc6bf815" providerId="ADAL" clId="{305C8B27-3129-4FA7-8E37-DE64D91C556C}" dt="2023-07-26T19:36:34.992" v="158"/>
          <ac:spMkLst>
            <pc:docMk/>
            <pc:sldMk cId="6190093" sldId="288"/>
            <ac:spMk id="11" creationId="{4418D1DB-A1E8-2F92-3D2A-1099920ADFCB}"/>
          </ac:spMkLst>
        </pc:spChg>
        <pc:picChg chg="add mod">
          <ac:chgData name="Mayer, Michael F" userId="0f35fed0-6627-4dd6-afe3-11d1fc6bf815" providerId="ADAL" clId="{305C8B27-3129-4FA7-8E37-DE64D91C556C}" dt="2023-07-26T19:33:03.590" v="41" actId="1076"/>
          <ac:picMkLst>
            <pc:docMk/>
            <pc:sldMk cId="6190093" sldId="288"/>
            <ac:picMk id="4" creationId="{5170DCAE-D4E8-EDE1-D8E1-801CA2CFFE33}"/>
          </ac:picMkLst>
        </pc:picChg>
        <pc:picChg chg="del mod">
          <ac:chgData name="Mayer, Michael F" userId="0f35fed0-6627-4dd6-afe3-11d1fc6bf815" providerId="ADAL" clId="{305C8B27-3129-4FA7-8E37-DE64D91C556C}" dt="2023-07-26T19:33:27.087" v="45" actId="478"/>
          <ac:picMkLst>
            <pc:docMk/>
            <pc:sldMk cId="6190093" sldId="288"/>
            <ac:picMk id="6" creationId="{00000000-0000-0000-0000-000000000000}"/>
          </ac:picMkLst>
        </pc:picChg>
        <pc:picChg chg="add del mod">
          <ac:chgData name="Mayer, Michael F" userId="0f35fed0-6627-4dd6-afe3-11d1fc6bf815" providerId="ADAL" clId="{305C8B27-3129-4FA7-8E37-DE64D91C556C}" dt="2023-07-26T19:33:42.415" v="52" actId="478"/>
          <ac:picMkLst>
            <pc:docMk/>
            <pc:sldMk cId="6190093" sldId="288"/>
            <ac:picMk id="8" creationId="{5FBA82CC-F0CA-7995-10C5-0B22CA6922E9}"/>
          </ac:picMkLst>
        </pc:picChg>
        <pc:picChg chg="add mod">
          <ac:chgData name="Mayer, Michael F" userId="0f35fed0-6627-4dd6-afe3-11d1fc6bf815" providerId="ADAL" clId="{305C8B27-3129-4FA7-8E37-DE64D91C556C}" dt="2023-07-26T19:33:39.593" v="50" actId="1076"/>
          <ac:picMkLst>
            <pc:docMk/>
            <pc:sldMk cId="6190093" sldId="288"/>
            <ac:picMk id="9" creationId="{AC5F45F3-1622-370B-A1ED-A61881476C6E}"/>
          </ac:picMkLst>
        </pc:picChg>
      </pc:sldChg>
      <pc:sldChg chg="add del">
        <pc:chgData name="Mayer, Michael F" userId="0f35fed0-6627-4dd6-afe3-11d1fc6bf815" providerId="ADAL" clId="{305C8B27-3129-4FA7-8E37-DE64D91C556C}" dt="2023-07-26T19:33:16.232" v="42" actId="47"/>
        <pc:sldMkLst>
          <pc:docMk/>
          <pc:sldMk cId="509694839" sldId="289"/>
        </pc:sldMkLst>
      </pc:sldChg>
      <pc:sldChg chg="modSp mod">
        <pc:chgData name="Mayer, Michael F" userId="0f35fed0-6627-4dd6-afe3-11d1fc6bf815" providerId="ADAL" clId="{305C8B27-3129-4FA7-8E37-DE64D91C556C}" dt="2023-07-28T17:45:17.647" v="348" actId="20577"/>
        <pc:sldMkLst>
          <pc:docMk/>
          <pc:sldMk cId="3290523733" sldId="291"/>
        </pc:sldMkLst>
        <pc:spChg chg="mod">
          <ac:chgData name="Mayer, Michael F" userId="0f35fed0-6627-4dd6-afe3-11d1fc6bf815" providerId="ADAL" clId="{305C8B27-3129-4FA7-8E37-DE64D91C556C}" dt="2023-07-28T17:45:17.647" v="348" actId="20577"/>
          <ac:spMkLst>
            <pc:docMk/>
            <pc:sldMk cId="3290523733" sldId="291"/>
            <ac:spMk id="3" creationId="{6D50AF6E-CF6A-429E-A4B2-32D2D767B73B}"/>
          </ac:spMkLst>
        </pc:spChg>
      </pc:sldChg>
      <pc:sldChg chg="modSp mod">
        <pc:chgData name="Mayer, Michael F" userId="0f35fed0-6627-4dd6-afe3-11d1fc6bf815" providerId="ADAL" clId="{305C8B27-3129-4FA7-8E37-DE64D91C556C}" dt="2023-07-28T17:45:14.703" v="347" actId="20577"/>
        <pc:sldMkLst>
          <pc:docMk/>
          <pc:sldMk cId="3456037634" sldId="292"/>
        </pc:sldMkLst>
        <pc:spChg chg="mod">
          <ac:chgData name="Mayer, Michael F" userId="0f35fed0-6627-4dd6-afe3-11d1fc6bf815" providerId="ADAL" clId="{305C8B27-3129-4FA7-8E37-DE64D91C556C}" dt="2023-07-28T17:45:14.703" v="347" actId="20577"/>
          <ac:spMkLst>
            <pc:docMk/>
            <pc:sldMk cId="3456037634" sldId="292"/>
            <ac:spMk id="3" creationId="{F38CB2FB-011B-EF8E-E82D-5BD0A970E3E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 image of cloud formations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61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0529" y="7178040"/>
            <a:ext cx="824484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75535" y="7249637"/>
            <a:ext cx="929809" cy="15544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August 8, 2023</a:t>
            </a:fld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28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D0D9-1CAC-4FBD-8120-CBD5A07EB9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Observation of Nonstandard Radioxenons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86310-1A8B-41C6-8ABF-4E9492246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827" y="5669279"/>
            <a:ext cx="4435701" cy="1336827"/>
          </a:xfrm>
        </p:spPr>
        <p:txBody>
          <a:bodyPr wrap="none" lIns="0" tIns="0" rIns="0" bIns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Michael Mayer</a:t>
            </a:r>
          </a:p>
          <a:p>
            <a:r>
              <a:rPr lang="en-US" dirty="0">
                <a:latin typeface="Arial"/>
                <a:cs typeface="Arial"/>
              </a:rPr>
              <a:t>ODU Nuclear Seminar Talk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venir-Book" panose="02000503020000020003" pitchFamily="2" charset="0"/>
              </a:rPr>
              <a:t>PNNL-SA-188612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56EFAE-B795-11F1-C6B4-ECD1B9AAE000}"/>
              </a:ext>
            </a:extLst>
          </p:cNvPr>
          <p:cNvSpPr txBox="1"/>
          <p:nvPr/>
        </p:nvSpPr>
        <p:spPr>
          <a:xfrm>
            <a:off x="9004852" y="2981739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Spectra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80" y="2304180"/>
            <a:ext cx="5714428" cy="5468220"/>
          </a:xfr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A453935-D385-A160-795A-313F3D653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625" y="2304180"/>
            <a:ext cx="5638671" cy="54682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C06A41-5F19-AA96-51CB-D032400A16CB}"/>
              </a:ext>
            </a:extLst>
          </p:cNvPr>
          <p:cNvSpPr txBox="1"/>
          <p:nvPr/>
        </p:nvSpPr>
        <p:spPr>
          <a:xfrm>
            <a:off x="4614482" y="1879448"/>
            <a:ext cx="765305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/>
              <a:t>135</a:t>
            </a:r>
            <a:r>
              <a:rPr lang="en-US"/>
              <a:t>Xe 					              </a:t>
            </a:r>
            <a:r>
              <a:rPr lang="en-US" baseline="30000"/>
              <a:t> 131m</a:t>
            </a:r>
            <a:r>
              <a:rPr lang="en-US"/>
              <a:t>Xe</a:t>
            </a:r>
          </a:p>
        </p:txBody>
      </p:sp>
    </p:spTree>
    <p:extLst>
      <p:ext uri="{BB962C8B-B14F-4D97-AF65-F5344CB8AC3E}">
        <p14:creationId xmlns:p14="http://schemas.microsoft.com/office/powerpoint/2010/main" val="271797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Spectra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5170DCAE-D4E8-EDE1-D8E1-801CA2CFF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29" y="2489672"/>
            <a:ext cx="5638671" cy="5329221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AC5F45F3-1622-370B-A1ED-A61881476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44" y="2359299"/>
            <a:ext cx="5658731" cy="5468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A20E05-4C42-5B57-FCF3-0C2794F888BB}"/>
              </a:ext>
            </a:extLst>
          </p:cNvPr>
          <p:cNvSpPr txBox="1"/>
          <p:nvPr/>
        </p:nvSpPr>
        <p:spPr>
          <a:xfrm>
            <a:off x="4614482" y="1879448"/>
            <a:ext cx="856195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/>
              <a:t>133</a:t>
            </a:r>
            <a:r>
              <a:rPr lang="en-US"/>
              <a:t>Xe 					              </a:t>
            </a:r>
            <a:r>
              <a:rPr lang="en-US" baseline="30000"/>
              <a:t> 133m</a:t>
            </a:r>
            <a:r>
              <a:rPr lang="en-US"/>
              <a:t>Xe (</a:t>
            </a:r>
            <a:r>
              <a:rPr lang="en-US" baseline="30000"/>
              <a:t>133</a:t>
            </a:r>
            <a:r>
              <a:rPr lang="en-US"/>
              <a:t>Xe)</a:t>
            </a:r>
          </a:p>
        </p:txBody>
      </p:sp>
    </p:spTree>
    <p:extLst>
      <p:ext uri="{BB962C8B-B14F-4D97-AF65-F5344CB8AC3E}">
        <p14:creationId xmlns:p14="http://schemas.microsoft.com/office/powerpoint/2010/main" val="619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A4E49-5FBF-3540-BFAF-DD91219D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C343D3-E70E-3D45-92AC-92D4AF248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Xenon International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18AAF2-CF94-184C-805A-29FCF88D497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7048919" cy="5486401"/>
          </a:xfrm>
        </p:spPr>
        <p:txBody>
          <a:bodyPr/>
          <a:lstStyle/>
          <a:p>
            <a:r>
              <a:rPr lang="en-US"/>
              <a:t>Next generation atmospheric radioxenon system</a:t>
            </a:r>
          </a:p>
          <a:p>
            <a:r>
              <a:rPr lang="en-US"/>
              <a:t>Developed at PNNL</a:t>
            </a:r>
          </a:p>
          <a:p>
            <a:pPr lvl="1"/>
            <a:r>
              <a:rPr lang="en-US"/>
              <a:t>Transitioned to Teledyne Brown Engineering for production (Knoxville, TN)</a:t>
            </a:r>
          </a:p>
          <a:p>
            <a:r>
              <a:rPr lang="en-US"/>
              <a:t>Faster and more sensitive than current certified systems </a:t>
            </a:r>
          </a:p>
          <a:p>
            <a:pPr lvl="1"/>
            <a:r>
              <a:rPr lang="en-US"/>
              <a:t>~2.5 cc of xenon in 6 hours</a:t>
            </a:r>
          </a:p>
          <a:p>
            <a:pPr lvl="1"/>
            <a:r>
              <a:rPr lang="en-US"/>
              <a:t>Compared to ~1 cc for SAUNA</a:t>
            </a:r>
          </a:p>
          <a:p>
            <a:r>
              <a:rPr lang="en-US"/>
              <a:t>Minimum Detectable Concentrations</a:t>
            </a:r>
          </a:p>
          <a:p>
            <a:pPr lvl="1"/>
            <a:r>
              <a:rPr lang="en-US"/>
              <a:t>&lt;0.15 </a:t>
            </a:r>
            <a:r>
              <a:rPr lang="en-US" err="1"/>
              <a:t>mBq</a:t>
            </a:r>
            <a:r>
              <a:rPr lang="en-US"/>
              <a:t>/SCM for </a:t>
            </a:r>
            <a:r>
              <a:rPr lang="en-US" baseline="30000"/>
              <a:t>133</a:t>
            </a:r>
            <a:r>
              <a:rPr lang="en-US"/>
              <a:t>Xe, </a:t>
            </a:r>
            <a:r>
              <a:rPr lang="en-US" baseline="30000"/>
              <a:t>131m</a:t>
            </a:r>
            <a:r>
              <a:rPr lang="en-US"/>
              <a:t>Xe, </a:t>
            </a:r>
            <a:r>
              <a:rPr lang="en-US" baseline="30000"/>
              <a:t>133m</a:t>
            </a:r>
            <a:r>
              <a:rPr lang="en-US"/>
              <a:t>Xe</a:t>
            </a:r>
          </a:p>
          <a:p>
            <a:pPr lvl="1"/>
            <a:r>
              <a:rPr lang="en-US"/>
              <a:t>&lt;0.5 </a:t>
            </a:r>
            <a:r>
              <a:rPr lang="en-US" err="1"/>
              <a:t>mBq</a:t>
            </a:r>
            <a:r>
              <a:rPr lang="en-US"/>
              <a:t>/SCM for </a:t>
            </a:r>
            <a:r>
              <a:rPr lang="en-US" baseline="30000"/>
              <a:t>135</a:t>
            </a:r>
            <a:r>
              <a:rPr lang="en-US"/>
              <a:t>Xe</a:t>
            </a:r>
          </a:p>
          <a:p>
            <a:endParaRPr lang="en-US"/>
          </a:p>
        </p:txBody>
      </p:sp>
      <p:pic>
        <p:nvPicPr>
          <p:cNvPr id="6" name="Picture 2" descr="Research on radioxenon">
            <a:extLst>
              <a:ext uri="{FF2B5EF4-FFF2-40B4-BE49-F238E27FC236}">
                <a16:creationId xmlns:a16="http://schemas.microsoft.com/office/drawing/2014/main" id="{E9FBC32E-7CD9-78BC-382B-FF6E6124A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481" y="1023013"/>
            <a:ext cx="5379719" cy="67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2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A4E49-5FBF-3540-BFAF-DD91219D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C343D3-E70E-3D45-92AC-92D4AF248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Xenon International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18AAF2-CF94-184C-805A-29FCF88D497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7048919" cy="5486401"/>
          </a:xfrm>
        </p:spPr>
        <p:txBody>
          <a:bodyPr/>
          <a:lstStyle/>
          <a:p>
            <a:r>
              <a:rPr lang="en-US"/>
              <a:t>Next generation atmospheric radioxenon system</a:t>
            </a:r>
          </a:p>
          <a:p>
            <a:r>
              <a:rPr lang="en-US"/>
              <a:t>Developed at PNNL</a:t>
            </a:r>
          </a:p>
          <a:p>
            <a:pPr lvl="1"/>
            <a:r>
              <a:rPr lang="en-US"/>
              <a:t>Transitioned to Teledyne Brown Engineering for production (Knoxville, TN)</a:t>
            </a:r>
          </a:p>
          <a:p>
            <a:r>
              <a:rPr lang="en-US"/>
              <a:t>Faster and more sensitive than current certified systems </a:t>
            </a:r>
          </a:p>
          <a:p>
            <a:pPr lvl="1"/>
            <a:r>
              <a:rPr lang="en-US"/>
              <a:t>~2.5 cc of xenon in 6 hours</a:t>
            </a:r>
          </a:p>
          <a:p>
            <a:pPr lvl="1"/>
            <a:r>
              <a:rPr lang="en-US"/>
              <a:t>Compared to ~1 cc for SAUNA</a:t>
            </a:r>
          </a:p>
          <a:p>
            <a:r>
              <a:rPr lang="en-US"/>
              <a:t>Minimum Detectable Concentrations</a:t>
            </a:r>
          </a:p>
          <a:p>
            <a:pPr lvl="1"/>
            <a:r>
              <a:rPr lang="en-US"/>
              <a:t>&lt;0.15 </a:t>
            </a:r>
            <a:r>
              <a:rPr lang="en-US" err="1"/>
              <a:t>mBq</a:t>
            </a:r>
            <a:r>
              <a:rPr lang="en-US"/>
              <a:t>/SCM for </a:t>
            </a:r>
            <a:r>
              <a:rPr lang="en-US" baseline="30000"/>
              <a:t>133</a:t>
            </a:r>
            <a:r>
              <a:rPr lang="en-US"/>
              <a:t>Xe, </a:t>
            </a:r>
            <a:r>
              <a:rPr lang="en-US" baseline="30000"/>
              <a:t>131m</a:t>
            </a:r>
            <a:r>
              <a:rPr lang="en-US"/>
              <a:t>Xe, </a:t>
            </a:r>
            <a:r>
              <a:rPr lang="en-US" baseline="30000"/>
              <a:t>133m</a:t>
            </a:r>
            <a:r>
              <a:rPr lang="en-US"/>
              <a:t>Xe</a:t>
            </a:r>
          </a:p>
          <a:p>
            <a:pPr lvl="1"/>
            <a:r>
              <a:rPr lang="en-US"/>
              <a:t>&lt;0.5 </a:t>
            </a:r>
            <a:r>
              <a:rPr lang="en-US" err="1"/>
              <a:t>mBq</a:t>
            </a:r>
            <a:r>
              <a:rPr lang="en-US"/>
              <a:t>/SCM for </a:t>
            </a:r>
            <a:r>
              <a:rPr lang="en-US" baseline="30000"/>
              <a:t>135</a:t>
            </a:r>
            <a:r>
              <a:rPr lang="en-US"/>
              <a:t>Xe</a:t>
            </a:r>
          </a:p>
          <a:p>
            <a:endParaRPr lang="en-US"/>
          </a:p>
        </p:txBody>
      </p:sp>
      <p:pic>
        <p:nvPicPr>
          <p:cNvPr id="5" name="Picture 4" descr="https://tbe.com/_cafe/xenon_International_with_dimension.jpg">
            <a:extLst>
              <a:ext uri="{FF2B5EF4-FFF2-40B4-BE49-F238E27FC236}">
                <a16:creationId xmlns:a16="http://schemas.microsoft.com/office/drawing/2014/main" id="{B768E6E3-C4A4-A841-A62E-FCF8EC615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064" y="2391508"/>
            <a:ext cx="6358336" cy="510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00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1242922-FE8B-46A1-885B-7F615582C62D}"/>
              </a:ext>
            </a:extLst>
          </p:cNvPr>
          <p:cNvGrpSpPr/>
          <p:nvPr/>
        </p:nvGrpSpPr>
        <p:grpSpPr>
          <a:xfrm>
            <a:off x="6229977" y="2881070"/>
            <a:ext cx="8305949" cy="4276977"/>
            <a:chOff x="6229977" y="2881070"/>
            <a:chExt cx="8305949" cy="42769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21D1E5-6B37-4AF1-BFFF-C484DED00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9977" y="2881070"/>
              <a:ext cx="8305949" cy="423035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8060B8-652D-4239-B0C1-01E2BD3B4F67}"/>
                </a:ext>
              </a:extLst>
            </p:cNvPr>
            <p:cNvSpPr/>
            <p:nvPr/>
          </p:nvSpPr>
          <p:spPr>
            <a:xfrm>
              <a:off x="6387344" y="6818916"/>
              <a:ext cx="371468" cy="3391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35DD7-DF18-134F-837F-F63BA933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8A005F-95DA-454E-9CE1-7B9A2C7B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at TBE in Knoxville, TN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2B036-9190-174C-B71F-5CF9475C864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846231"/>
            <a:ext cx="5201478" cy="4697569"/>
          </a:xfrm>
        </p:spPr>
        <p:txBody>
          <a:bodyPr/>
          <a:lstStyle/>
          <a:p>
            <a:r>
              <a:rPr lang="en-US"/>
              <a:t>Four detectors running consecutively</a:t>
            </a:r>
          </a:p>
          <a:p>
            <a:pPr lvl="1"/>
            <a:r>
              <a:rPr lang="en-US"/>
              <a:t>Average ~2.5 cc per run</a:t>
            </a:r>
          </a:p>
          <a:p>
            <a:pPr lvl="1"/>
            <a:endParaRPr lang="en-US"/>
          </a:p>
          <a:p>
            <a:r>
              <a:rPr lang="en-US"/>
              <a:t>Nothing anomalous noticed</a:t>
            </a:r>
          </a:p>
          <a:p>
            <a:pPr lvl="1"/>
            <a:r>
              <a:rPr lang="en-US"/>
              <a:t>Run sample measurements were good</a:t>
            </a:r>
          </a:p>
          <a:p>
            <a:pPr lvl="1"/>
            <a:r>
              <a:rPr lang="en-US"/>
              <a:t>System during the time frame was good</a:t>
            </a:r>
          </a:p>
          <a:p>
            <a:endParaRPr lang="en-US"/>
          </a:p>
          <a:p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5F67060-A12F-461B-B0E5-48E77226D461}"/>
              </a:ext>
            </a:extLst>
          </p:cNvPr>
          <p:cNvGrpSpPr/>
          <p:nvPr/>
        </p:nvGrpSpPr>
        <p:grpSpPr>
          <a:xfrm>
            <a:off x="7315200" y="1976746"/>
            <a:ext cx="6999975" cy="2823853"/>
            <a:chOff x="7315200" y="1976746"/>
            <a:chExt cx="6999975" cy="28238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EDD3B5-4FA3-4ED0-9CA6-2163A6AA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15200" y="1976746"/>
              <a:ext cx="6999975" cy="282385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BBA3BE9-6C4A-4D7B-A0E6-F6ECBF3D5A2E}"/>
                </a:ext>
              </a:extLst>
            </p:cNvPr>
            <p:cNvSpPr/>
            <p:nvPr/>
          </p:nvSpPr>
          <p:spPr>
            <a:xfrm>
              <a:off x="7345666" y="4461468"/>
              <a:ext cx="371468" cy="3391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FC9EC6-7177-7642-B063-A10EF2D2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89E276-D20B-8F43-BB6C-6408C4EFD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Puzzling Observations and Analyses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A936E-14E0-2E4E-9DB3-A30A794976C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5943600" cy="5486401"/>
          </a:xfrm>
        </p:spPr>
        <p:txBody>
          <a:bodyPr/>
          <a:lstStyle/>
          <a:p>
            <a:r>
              <a:rPr lang="en-US"/>
              <a:t>At initial glance, everything seems to be going well</a:t>
            </a:r>
          </a:p>
          <a:p>
            <a:pPr lvl="1"/>
            <a:r>
              <a:rPr lang="en-US" baseline="30000"/>
              <a:t>133</a:t>
            </a:r>
            <a:r>
              <a:rPr lang="en-US"/>
              <a:t>Xe – no unusual levels observed for the area</a:t>
            </a:r>
          </a:p>
          <a:p>
            <a:pPr lvl="1"/>
            <a:r>
              <a:rPr lang="en-US" baseline="30000"/>
              <a:t>135</a:t>
            </a:r>
            <a:r>
              <a:rPr lang="en-US"/>
              <a:t>Xe – high but also not too unusual for the area</a:t>
            </a:r>
          </a:p>
          <a:p>
            <a:pPr lvl="1"/>
            <a:r>
              <a:rPr lang="en-US" baseline="30000"/>
              <a:t>133m</a:t>
            </a:r>
            <a:r>
              <a:rPr lang="en-US"/>
              <a:t>Xe – unusual to have higher than concentration than </a:t>
            </a:r>
            <a:r>
              <a:rPr lang="en-US" baseline="30000"/>
              <a:t>133</a:t>
            </a:r>
            <a:r>
              <a:rPr lang="en-US"/>
              <a:t>Xe </a:t>
            </a:r>
          </a:p>
          <a:p>
            <a:pPr lvl="1"/>
            <a:r>
              <a:rPr lang="en-US" baseline="30000"/>
              <a:t>131m</a:t>
            </a:r>
            <a:r>
              <a:rPr lang="en-US"/>
              <a:t>Xe similar to </a:t>
            </a:r>
            <a:r>
              <a:rPr lang="en-US" baseline="30000"/>
              <a:t>133m</a:t>
            </a:r>
            <a:r>
              <a:rPr lang="en-US"/>
              <a:t>Xe</a:t>
            </a:r>
          </a:p>
          <a:p>
            <a:pPr lvl="1"/>
            <a:endParaRPr lang="en-US"/>
          </a:p>
          <a:p>
            <a:r>
              <a:rPr lang="en-US"/>
              <a:t>Further investigation showed that the gamma-ray spectrum has unusual features.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85F15-8DD5-1046-B072-4A1BA282A160}"/>
              </a:ext>
            </a:extLst>
          </p:cNvPr>
          <p:cNvSpPr txBox="1"/>
          <p:nvPr/>
        </p:nvSpPr>
        <p:spPr>
          <a:xfrm>
            <a:off x="10349457" y="4847768"/>
            <a:ext cx="2050474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baseline="30000">
                <a:latin typeface="Arial" panose="020B0604020202020204" pitchFamily="34" charset="0"/>
                <a:cs typeface="Arial" panose="020B0604020202020204" pitchFamily="34" charset="0"/>
              </a:rPr>
              <a:t>133m</a:t>
            </a:r>
            <a:r>
              <a:rPr lang="en-US" sz="224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D57361-2B77-C24D-AF59-ED59391585CF}"/>
              </a:ext>
            </a:extLst>
          </p:cNvPr>
          <p:cNvSpPr txBox="1"/>
          <p:nvPr/>
        </p:nvSpPr>
        <p:spPr>
          <a:xfrm>
            <a:off x="10349457" y="1711055"/>
            <a:ext cx="2050474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baseline="30000">
                <a:latin typeface="Arial" panose="020B0604020202020204" pitchFamily="34" charset="0"/>
                <a:cs typeface="Arial" panose="020B0604020202020204" pitchFamily="34" charset="0"/>
              </a:rPr>
              <a:t>133</a:t>
            </a:r>
            <a:r>
              <a:rPr lang="en-US" sz="224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7FD8AE-3AEF-46C6-B7B4-4734FEE339C4}"/>
              </a:ext>
            </a:extLst>
          </p:cNvPr>
          <p:cNvGrpSpPr/>
          <p:nvPr/>
        </p:nvGrpSpPr>
        <p:grpSpPr>
          <a:xfrm>
            <a:off x="7274687" y="5207777"/>
            <a:ext cx="7040488" cy="2849190"/>
            <a:chOff x="7274687" y="5207777"/>
            <a:chExt cx="7040488" cy="28491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25D98B-E875-4C83-8FEF-37B2E1C58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5666" y="5207777"/>
              <a:ext cx="6969509" cy="282385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54642B-BB5C-4CCD-913E-A410E008BEFF}"/>
                </a:ext>
              </a:extLst>
            </p:cNvPr>
            <p:cNvSpPr/>
            <p:nvPr/>
          </p:nvSpPr>
          <p:spPr>
            <a:xfrm>
              <a:off x="7274687" y="7717836"/>
              <a:ext cx="371468" cy="3391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80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FC9EC6-7177-7642-B063-A10EF2D2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89E276-D20B-8F43-BB6C-6408C4EFD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Puzzling Observations and Analyses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A936E-14E0-2E4E-9DB3-A30A794976C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5943600" cy="5486401"/>
          </a:xfrm>
        </p:spPr>
        <p:txBody>
          <a:bodyPr/>
          <a:lstStyle/>
          <a:p>
            <a:r>
              <a:rPr lang="en-US"/>
              <a:t>At initial glance, everything seems to be going well. </a:t>
            </a:r>
          </a:p>
          <a:p>
            <a:pPr lvl="1"/>
            <a:r>
              <a:rPr lang="en-US" baseline="30000"/>
              <a:t>133</a:t>
            </a:r>
            <a:r>
              <a:rPr lang="en-US"/>
              <a:t>Xe – no unusual levels observed for the area</a:t>
            </a:r>
          </a:p>
          <a:p>
            <a:pPr lvl="1"/>
            <a:r>
              <a:rPr lang="en-US" baseline="30000"/>
              <a:t>135</a:t>
            </a:r>
            <a:r>
              <a:rPr lang="en-US"/>
              <a:t>Xe – high but also not too unusual for the area</a:t>
            </a:r>
          </a:p>
          <a:p>
            <a:pPr lvl="1"/>
            <a:r>
              <a:rPr lang="en-US" baseline="30000"/>
              <a:t>133m</a:t>
            </a:r>
            <a:r>
              <a:rPr lang="en-US"/>
              <a:t>Xe – unusual to have higher than concentration than </a:t>
            </a:r>
            <a:r>
              <a:rPr lang="en-US" baseline="30000"/>
              <a:t>133</a:t>
            </a:r>
            <a:r>
              <a:rPr lang="en-US"/>
              <a:t>Xe </a:t>
            </a:r>
          </a:p>
          <a:p>
            <a:pPr lvl="1"/>
            <a:r>
              <a:rPr lang="en-US" baseline="30000"/>
              <a:t>131m</a:t>
            </a:r>
            <a:r>
              <a:rPr lang="en-US"/>
              <a:t>Xe similar to </a:t>
            </a:r>
            <a:r>
              <a:rPr lang="en-US" baseline="30000"/>
              <a:t>133m</a:t>
            </a:r>
            <a:r>
              <a:rPr lang="en-US"/>
              <a:t>Xe</a:t>
            </a:r>
          </a:p>
          <a:p>
            <a:pPr lvl="1"/>
            <a:endParaRPr lang="en-US"/>
          </a:p>
          <a:p>
            <a:r>
              <a:rPr lang="en-US"/>
              <a:t>Further investigation showed that the gamma-ray spectrum has unusual features.</a:t>
            </a:r>
          </a:p>
          <a:p>
            <a:pPr lvl="1"/>
            <a:r>
              <a:rPr lang="en-US"/>
              <a:t>Does not look like traditional Xe or Rn daughters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913203AD-C6F8-B545-973D-D37A735F7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014" y="2492062"/>
            <a:ext cx="7012386" cy="4836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A97EA1-3D6A-4800-831F-8E134A9AC97F}"/>
              </a:ext>
            </a:extLst>
          </p:cNvPr>
          <p:cNvSpPr txBox="1"/>
          <p:nvPr/>
        </p:nvSpPr>
        <p:spPr>
          <a:xfrm>
            <a:off x="9821387" y="2393706"/>
            <a:ext cx="394403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Gamma Singles Spectrum</a:t>
            </a:r>
          </a:p>
        </p:txBody>
      </p:sp>
    </p:spTree>
    <p:extLst>
      <p:ext uri="{BB962C8B-B14F-4D97-AF65-F5344CB8AC3E}">
        <p14:creationId xmlns:p14="http://schemas.microsoft.com/office/powerpoint/2010/main" val="38087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35DD7-DF18-134F-837F-F63BA933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8A005F-95DA-454E-9CE1-7B9A2C7B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Atypical Coincidence Signatures</a:t>
            </a:r>
          </a:p>
        </p:txBody>
      </p:sp>
      <p:pic>
        <p:nvPicPr>
          <p:cNvPr id="6" name="Content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C86D3DE1-9ABC-B745-BBA6-8EFCF73B72C4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2535257" y="1581912"/>
            <a:ext cx="10033766" cy="6682777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471AF9-11EC-C944-AAA4-4D498CF3CE9C}"/>
              </a:ext>
            </a:extLst>
          </p:cNvPr>
          <p:cNvSpPr/>
          <p:nvPr/>
        </p:nvSpPr>
        <p:spPr>
          <a:xfrm>
            <a:off x="4814888" y="3014663"/>
            <a:ext cx="6872287" cy="1100137"/>
          </a:xfrm>
          <a:prstGeom prst="rect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1C3585-316F-6A40-BAA8-3AE34FF0ECFE}"/>
              </a:ext>
            </a:extLst>
          </p:cNvPr>
          <p:cNvSpPr/>
          <p:nvPr/>
        </p:nvSpPr>
        <p:spPr>
          <a:xfrm>
            <a:off x="3481388" y="5295901"/>
            <a:ext cx="6872287" cy="2305049"/>
          </a:xfrm>
          <a:prstGeom prst="rect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2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35DD7-DF18-134F-837F-F63BA933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8A005F-95DA-454E-9CE1-7B9A2C7B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Isotope Identification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2B036-9190-174C-B71F-5CF9475C864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6172957" cy="5486401"/>
          </a:xfrm>
        </p:spPr>
        <p:txBody>
          <a:bodyPr/>
          <a:lstStyle/>
          <a:p>
            <a:r>
              <a:rPr lang="en-US"/>
              <a:t>Assuming system working optimally</a:t>
            </a:r>
          </a:p>
          <a:p>
            <a:pPr lvl="1"/>
            <a:r>
              <a:rPr lang="en-US"/>
              <a:t>Only Xe in system</a:t>
            </a:r>
          </a:p>
          <a:p>
            <a:r>
              <a:rPr lang="en-US"/>
              <a:t>Possible Xe isotopes observed experimentally previously</a:t>
            </a:r>
          </a:p>
          <a:p>
            <a:pPr lvl="1"/>
            <a:r>
              <a:rPr lang="en-US" baseline="30000"/>
              <a:t>127</a:t>
            </a:r>
            <a:r>
              <a:rPr lang="en-US"/>
              <a:t>Xe and </a:t>
            </a:r>
            <a:r>
              <a:rPr lang="en-US" baseline="30000"/>
              <a:t>125</a:t>
            </a:r>
            <a:r>
              <a:rPr lang="en-US"/>
              <a:t>Xe</a:t>
            </a:r>
          </a:p>
          <a:p>
            <a:pPr lvl="1"/>
            <a:r>
              <a:rPr lang="en-US"/>
              <a:t>Produced via neutron irradiation</a:t>
            </a:r>
          </a:p>
          <a:p>
            <a:r>
              <a:rPr lang="en-US" baseline="30000"/>
              <a:t>125</a:t>
            </a:r>
            <a:r>
              <a:rPr lang="en-US"/>
              <a:t>Xe, </a:t>
            </a:r>
            <a:r>
              <a:rPr lang="en-US" baseline="30000"/>
              <a:t>127</a:t>
            </a:r>
            <a:r>
              <a:rPr lang="en-US"/>
              <a:t>Xe, and </a:t>
            </a:r>
            <a:r>
              <a:rPr lang="en-US" baseline="30000"/>
              <a:t>129m</a:t>
            </a:r>
            <a:r>
              <a:rPr lang="en-US"/>
              <a:t>Xe all identified in data sets</a:t>
            </a:r>
          </a:p>
          <a:p>
            <a:r>
              <a:rPr lang="en-US" baseline="30000"/>
              <a:t>122</a:t>
            </a:r>
            <a:r>
              <a:rPr lang="en-US"/>
              <a:t>Xe originally disregarded as candidate due to only being produced as medical isotope via proton or alpha bombardment</a:t>
            </a:r>
          </a:p>
          <a:p>
            <a:pPr lvl="1"/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9C252081-0C6B-5748-B126-56B1EAADD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915" y="1995131"/>
            <a:ext cx="6864485" cy="5364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3DEBA9-4D54-CA44-9013-727840B91FCA}"/>
              </a:ext>
            </a:extLst>
          </p:cNvPr>
          <p:cNvSpPr txBox="1"/>
          <p:nvPr/>
        </p:nvSpPr>
        <p:spPr>
          <a:xfrm>
            <a:off x="7997780" y="7263685"/>
            <a:ext cx="5996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McIntyre, Justin I et al.. 2008. “Generation of Radioxenon Isotopes.” In </a:t>
            </a:r>
            <a:r>
              <a:rPr lang="en-US" sz="1400" i="1"/>
              <a:t>Proceedings of the 30th Seismic Research Review: Ground Based Nuclear Explosion Monitoring Technologies</a:t>
            </a:r>
            <a:r>
              <a:rPr lang="en-US" sz="1400"/>
              <a:t>, 793–801.</a:t>
            </a:r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3585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35DD7-DF18-134F-837F-F63BA933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8A005F-95DA-454E-9CE1-7B9A2C7B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Monte Carlo Simulations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2B036-9190-174C-B71F-5CF9475C864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7772400" cy="5486401"/>
          </a:xfrm>
        </p:spPr>
        <p:txBody>
          <a:bodyPr/>
          <a:lstStyle/>
          <a:p>
            <a:r>
              <a:rPr lang="en-US"/>
              <a:t>Monte Carlo simulations performed to observe clean signatures and extract efficiencies</a:t>
            </a:r>
          </a:p>
          <a:p>
            <a:r>
              <a:rPr lang="en-US"/>
              <a:t>Region at 511 keV in gamma energy not identified with simulations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CF0BA7FE-B170-1446-B80D-C60057759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866" y="4491419"/>
            <a:ext cx="3835534" cy="3300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EA5EE1-8799-DD4D-A0DA-E1792B6C5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8"/>
          <a:stretch/>
        </p:blipFill>
        <p:spPr>
          <a:xfrm>
            <a:off x="9762542" y="593921"/>
            <a:ext cx="3787358" cy="3300984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34514276-A32F-034B-BEB2-1E775E772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996" y="4510753"/>
            <a:ext cx="3713607" cy="3300984"/>
          </a:xfrm>
          <a:prstGeom prst="rect">
            <a:avLst/>
          </a:prstGeom>
        </p:spPr>
      </p:pic>
      <p:pic>
        <p:nvPicPr>
          <p:cNvPr id="11" name="Content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B0D5D894-C826-0E4D-82D4-C0C633ECE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213" y="4334695"/>
            <a:ext cx="5216105" cy="34740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98F80B-E983-0344-A17D-C036BBA90C2F}"/>
              </a:ext>
            </a:extLst>
          </p:cNvPr>
          <p:cNvSpPr txBox="1"/>
          <p:nvPr/>
        </p:nvSpPr>
        <p:spPr>
          <a:xfrm>
            <a:off x="10431888" y="310046"/>
            <a:ext cx="262729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/>
              <a:t>127</a:t>
            </a:r>
            <a:r>
              <a:rPr lang="en-US"/>
              <a:t>Xe Simulation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3317AA-BE2B-8A47-95E0-95C2B62A42AA}"/>
              </a:ext>
            </a:extLst>
          </p:cNvPr>
          <p:cNvSpPr txBox="1"/>
          <p:nvPr/>
        </p:nvSpPr>
        <p:spPr>
          <a:xfrm>
            <a:off x="7506238" y="4141874"/>
            <a:ext cx="262729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/>
              <a:t>129m</a:t>
            </a:r>
            <a:r>
              <a:rPr lang="en-US"/>
              <a:t>Xe Simulation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F5156-E6DC-3442-8646-6713740BCEFE}"/>
              </a:ext>
            </a:extLst>
          </p:cNvPr>
          <p:cNvSpPr txBox="1"/>
          <p:nvPr/>
        </p:nvSpPr>
        <p:spPr>
          <a:xfrm>
            <a:off x="11656221" y="4135344"/>
            <a:ext cx="262729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/>
              <a:t>125</a:t>
            </a:r>
            <a:r>
              <a:rPr lang="en-US"/>
              <a:t>Xe Simulation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8F5032-1F74-6C46-B57F-BD4B68450E66}"/>
              </a:ext>
            </a:extLst>
          </p:cNvPr>
          <p:cNvSpPr txBox="1"/>
          <p:nvPr/>
        </p:nvSpPr>
        <p:spPr>
          <a:xfrm>
            <a:off x="1788806" y="4135344"/>
            <a:ext cx="43178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Xenon International Measurement</a:t>
            </a:r>
          </a:p>
        </p:txBody>
      </p:sp>
    </p:spTree>
    <p:extLst>
      <p:ext uri="{BB962C8B-B14F-4D97-AF65-F5344CB8AC3E}">
        <p14:creationId xmlns:p14="http://schemas.microsoft.com/office/powerpoint/2010/main" val="9976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1E7DF-2D5A-4EF0-9E9E-047227DE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Atmospheric Monitoring for Nuclear Explosions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BCC4A-09A3-46FA-94B8-812D5A6C188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71116" y="2172157"/>
            <a:ext cx="7350173" cy="5486401"/>
          </a:xfrm>
        </p:spPr>
        <p:txBody>
          <a:bodyPr/>
          <a:lstStyle/>
          <a:p>
            <a:r>
              <a:rPr lang="en-US"/>
              <a:t>Radioactive xenon isotopes are monitored around the world for nuclear explosion monitoring</a:t>
            </a:r>
          </a:p>
          <a:p>
            <a:pPr lvl="1"/>
            <a:r>
              <a:rPr lang="en-US"/>
              <a:t>International treaty verification</a:t>
            </a:r>
          </a:p>
          <a:p>
            <a:pPr lvl="1"/>
            <a:r>
              <a:rPr lang="en-US"/>
              <a:t>Background monitoring</a:t>
            </a:r>
          </a:p>
          <a:p>
            <a:pPr lvl="1"/>
            <a:r>
              <a:rPr lang="en-US"/>
              <a:t>Nuclear disaster observations</a:t>
            </a:r>
          </a:p>
          <a:p>
            <a:pPr lvl="1"/>
            <a:endParaRPr lang="en-US"/>
          </a:p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8" name="Picture 7" descr="A cross section of a nuclear plant&#10;&#10;Description automatically generated">
            <a:extLst>
              <a:ext uri="{FF2B5EF4-FFF2-40B4-BE49-F238E27FC236}">
                <a16:creationId xmlns:a16="http://schemas.microsoft.com/office/drawing/2014/main" id="{8D38B2D4-E60D-BEAF-02A0-5A14446F2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345" y="3035300"/>
            <a:ext cx="7350173" cy="5216581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BC990730-EB86-1338-368A-4AD7AAA09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115" y="5259346"/>
            <a:ext cx="5419860" cy="23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35DD7-DF18-134F-837F-F63BA933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8A005F-95DA-454E-9CE1-7B9A2C7B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Missing Piece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2B036-9190-174C-B71F-5CF9475C864F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baseline="30000"/>
              <a:t>122</a:t>
            </a:r>
            <a:r>
              <a:rPr lang="en-US"/>
              <a:t>Xe did not originally seem to produce missing signature</a:t>
            </a:r>
          </a:p>
          <a:p>
            <a:pPr lvl="1"/>
            <a:r>
              <a:rPr lang="en-US"/>
              <a:t>Including daughter </a:t>
            </a:r>
            <a:r>
              <a:rPr lang="en-US" baseline="30000"/>
              <a:t>122</a:t>
            </a:r>
            <a:r>
              <a:rPr lang="en-US"/>
              <a:t>I (T</a:t>
            </a:r>
            <a:r>
              <a:rPr lang="en-US" baseline="-25000"/>
              <a:t>1/2</a:t>
            </a:r>
            <a:r>
              <a:rPr lang="en-US"/>
              <a:t>=3.63 minutes) produces missing signature</a:t>
            </a:r>
          </a:p>
          <a:p>
            <a:r>
              <a:rPr lang="en-US"/>
              <a:t>Production does occur via spallation in the mercury target at SNS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057D5-B6E2-4646-990C-9B24725AB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68"/>
          <a:stretch/>
        </p:blipFill>
        <p:spPr>
          <a:xfrm>
            <a:off x="8567213" y="3680071"/>
            <a:ext cx="5207010" cy="4522339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0CBC60A3-4A08-A841-91AE-9F3491809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030" y="3686955"/>
            <a:ext cx="5240318" cy="45223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4E745-3490-2641-B7FA-713FA374540B}"/>
              </a:ext>
            </a:extLst>
          </p:cNvPr>
          <p:cNvSpPr txBox="1"/>
          <p:nvPr/>
        </p:nvSpPr>
        <p:spPr>
          <a:xfrm>
            <a:off x="3411719" y="3418047"/>
            <a:ext cx="333680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/>
              <a:t>122</a:t>
            </a:r>
            <a:r>
              <a:rPr lang="en-US"/>
              <a:t>Xe Only Simulation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A80FF6-AABF-5C4D-9576-8581FAA74532}"/>
              </a:ext>
            </a:extLst>
          </p:cNvPr>
          <p:cNvSpPr txBox="1"/>
          <p:nvPr/>
        </p:nvSpPr>
        <p:spPr>
          <a:xfrm>
            <a:off x="9131460" y="3418047"/>
            <a:ext cx="435916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/>
              <a:t>122</a:t>
            </a:r>
            <a:r>
              <a:rPr lang="en-US"/>
              <a:t>Xe Full Decay Chain Simulation</a:t>
            </a:r>
          </a:p>
        </p:txBody>
      </p:sp>
    </p:spTree>
    <p:extLst>
      <p:ext uri="{BB962C8B-B14F-4D97-AF65-F5344CB8AC3E}">
        <p14:creationId xmlns:p14="http://schemas.microsoft.com/office/powerpoint/2010/main" val="30544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35DD7-DF18-134F-837F-F63BA933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8A005F-95DA-454E-9CE1-7B9A2C7B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much did we see? </a:t>
            </a:r>
            <a:br>
              <a:rPr lang="en-US"/>
            </a:br>
            <a:r>
              <a:rPr lang="en-US"/>
              <a:t>Xe-122 Concentration Analysis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2B036-9190-174C-B71F-5CF9475C864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001500" cy="5486401"/>
          </a:xfrm>
        </p:spPr>
        <p:txBody>
          <a:bodyPr/>
          <a:lstStyle/>
          <a:p>
            <a:r>
              <a:rPr lang="en-US"/>
              <a:t>The concentration can be calculated using the Bateman equations</a:t>
            </a:r>
          </a:p>
          <a:p>
            <a:pPr lvl="1"/>
            <a:r>
              <a:rPr lang="en-US"/>
              <a:t>Relates number of counts of </a:t>
            </a:r>
            <a:r>
              <a:rPr lang="en-US" baseline="30000"/>
              <a:t>122</a:t>
            </a:r>
            <a:r>
              <a:rPr lang="en-US"/>
              <a:t>I to starting amount of </a:t>
            </a:r>
            <a:r>
              <a:rPr lang="en-US" baseline="30000"/>
              <a:t>122</a:t>
            </a:r>
            <a:r>
              <a:rPr lang="en-US"/>
              <a:t>Xe</a:t>
            </a:r>
          </a:p>
          <a:p>
            <a:pPr lvl="1"/>
            <a:r>
              <a:rPr lang="en-US"/>
              <a:t>Assumed no memory effect (coated cells)</a:t>
            </a:r>
          </a:p>
          <a:p>
            <a:r>
              <a:rPr lang="en-US"/>
              <a:t>Decay corrected to account for collection and processing time</a:t>
            </a:r>
          </a:p>
          <a:p>
            <a:pPr lvl="1"/>
            <a:r>
              <a:rPr lang="en-US"/>
              <a:t>Acquisition decay accounted for with Bateman equation</a:t>
            </a:r>
          </a:p>
          <a:p>
            <a:r>
              <a:rPr lang="en-US"/>
              <a:t>MDC can be formulated using the standard equations</a:t>
            </a:r>
          </a:p>
          <a:p>
            <a:r>
              <a:rPr lang="en-US"/>
              <a:t>Efficiency values obtained from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F6CB7BE-AF34-1D43-B4CE-D4575A819039}"/>
                  </a:ext>
                </a:extLst>
              </p:cNvPr>
              <p:cNvSpPr/>
              <p:nvPr/>
            </p:nvSpPr>
            <p:spPr>
              <a:xfrm>
                <a:off x="1371600" y="5917149"/>
                <a:ext cx="12895258" cy="1855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𝐶𝑜𝑛𝑐</m:t>
                          </m:r>
                        </m:e>
                        <m:sub>
                          <m:sPre>
                            <m:sPre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122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𝑋𝑒</m:t>
                              </m:r>
                            </m:e>
                          </m:sPre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𝑚𝐵𝑞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Pre>
                                <m:sPre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122</m:t>
                                  </m:r>
                                </m:sup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sPre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sPre>
                                    <m:sPre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122</m:t>
                                      </m:r>
                                    </m:sup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</m:sPre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sPre>
                                    <m:sPre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122</m:t>
                                      </m:r>
                                    </m:sup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</m:sPre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sPre>
                                    <m:sPre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122</m:t>
                                      </m:r>
                                    </m:sup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𝑋𝑒</m:t>
                                      </m:r>
                                    </m:e>
                                  </m:sPre>
                                </m:sub>
                              </m:sSub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sPre>
                                            <m:sPre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122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e>
                                          </m:sPre>
                                        </m:sub>
                                      </m:sSub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sPre>
                                            <m:sPre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122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e>
                                          </m:sPre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sPre>
                                            <m:sPre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122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𝑋𝑒</m:t>
                                              </m:r>
                                            </m:e>
                                          </m:sPre>
                                        </m:sub>
                                      </m:sSub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sPre>
                                            <m:sPre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122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𝑋𝑒</m:t>
                                              </m:r>
                                            </m:e>
                                          </m:sPre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sPre>
                                            <m:sPre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122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𝑋𝑒</m:t>
                                              </m:r>
                                            </m:e>
                                          </m:sPre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sPre>
                                            <m:sPre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122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𝐼</m:t>
                                              </m:r>
                                            </m:e>
                                          </m:sPre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  <a:p>
                <a:r>
                  <a:rPr lang="en-US"/>
                  <a:t>                         *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sPre>
                                  <m:sPre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122</m:t>
                                    </m:r>
                                  </m:sup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𝑋𝑒</m:t>
                                    </m:r>
                                  </m:e>
                                </m:sPre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sPre>
                                      <m:sPre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PrePr>
                                      <m:sub>
                                        <m:r>
                                          <a:rPr lang="el-GR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122</m:t>
                                        </m:r>
                                      </m:sup>
                                      <m:e>
                                        <m:r>
                                          <a:rPr lang="el-GR" i="1">
                                            <a:latin typeface="Cambria Math" panose="02040503050406030204" pitchFamily="18" charset="0"/>
                                          </a:rPr>
                                          <m:t>𝑋𝑒</m:t>
                                        </m:r>
                                      </m:e>
                                    </m:sPre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sup>
                            </m:sSup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sPre>
                                      <m:sPre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PrePr>
                                      <m:sub>
                                        <m:r>
                                          <a:rPr lang="el-GR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122</m:t>
                                        </m:r>
                                      </m:sup>
                                      <m:e>
                                        <m:r>
                                          <a:rPr lang="el-GR" i="1">
                                            <a:latin typeface="Cambria Math" panose="02040503050406030204" pitchFamily="18" charset="0"/>
                                          </a:rPr>
                                          <m:t>𝑋𝑒</m:t>
                                        </m:r>
                                      </m:e>
                                    </m:sPre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>
                    <a:effectLst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000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𝐴𝑖𝑟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F6CB7BE-AF34-1D43-B4CE-D4575A8190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917149"/>
                <a:ext cx="12895258" cy="18552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716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35DD7-DF18-134F-837F-F63BA933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8A005F-95DA-454E-9CE1-7B9A2C7B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Concentration of </a:t>
            </a:r>
            <a:r>
              <a:rPr lang="en-US" baseline="30000"/>
              <a:t>122</a:t>
            </a:r>
            <a:r>
              <a:rPr lang="en-US"/>
              <a:t>Xe over Sampling Period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C98A84-B99A-904C-A7E6-290EBB94C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219" y="1581912"/>
            <a:ext cx="9331961" cy="64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4524B3-1E7F-C240-B141-EAE093A46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AE0776-50ED-6240-8729-EDB9CA3D9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Atmospheric Transport Modeling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94D98-6584-754E-9AF8-68DFCC3ECFE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4101921" cy="5486401"/>
          </a:xfrm>
        </p:spPr>
        <p:txBody>
          <a:bodyPr/>
          <a:lstStyle/>
          <a:p>
            <a:r>
              <a:rPr lang="en-US"/>
              <a:t>Modeling suggests that likely release is from HFIR or SNS</a:t>
            </a:r>
          </a:p>
          <a:p>
            <a:r>
              <a:rPr lang="en-US"/>
              <a:t>Wind patterns are not consistent with release from the nuclear power plants</a:t>
            </a:r>
          </a:p>
          <a:p>
            <a:r>
              <a:rPr lang="en-US"/>
              <a:t>Production mechanism suggests </a:t>
            </a:r>
          </a:p>
          <a:p>
            <a:pPr lvl="1"/>
            <a:r>
              <a:rPr lang="en-US"/>
              <a:t>SNS only</a:t>
            </a:r>
          </a:p>
          <a:p>
            <a:pPr lvl="1"/>
            <a:r>
              <a:rPr lang="en-US"/>
              <a:t>SNS and HFIR</a:t>
            </a:r>
          </a:p>
          <a:p>
            <a:r>
              <a:rPr lang="en-US"/>
              <a:t>Publication on ATM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03993D-BA7C-2F4C-8308-A52D20962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990" y="2369713"/>
            <a:ext cx="8766529" cy="505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8974D-AADB-8E4A-B3F9-21AF09568CB7}"/>
              </a:ext>
            </a:extLst>
          </p:cNvPr>
          <p:cNvSpPr txBox="1"/>
          <p:nvPr/>
        </p:nvSpPr>
        <p:spPr>
          <a:xfrm>
            <a:off x="5826290" y="7435447"/>
            <a:ext cx="880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Eslinger, Paul W. et al. 2022. “Determining the Source of Unusual Xenon Isotopes in Samples.” </a:t>
            </a:r>
            <a:r>
              <a:rPr lang="en-US" sz="1400" i="1"/>
              <a:t>Journal of Environmental Radioactivity</a:t>
            </a:r>
            <a:r>
              <a:rPr lang="en-US" sz="1400"/>
              <a:t> 247 (June): 106853. https://</a:t>
            </a:r>
            <a:r>
              <a:rPr lang="en-US" sz="1400" err="1"/>
              <a:t>doi.org</a:t>
            </a:r>
            <a:r>
              <a:rPr lang="en-US" sz="1400"/>
              <a:t>/10.1016/J.JENVRAD.2022.106853.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ECAF374-CB7C-453F-B3CD-7538BF54DB59}"/>
              </a:ext>
            </a:extLst>
          </p:cNvPr>
          <p:cNvCxnSpPr>
            <a:cxnSpLocks/>
          </p:cNvCxnSpPr>
          <p:nvPr/>
        </p:nvCxnSpPr>
        <p:spPr>
          <a:xfrm>
            <a:off x="4853354" y="7003701"/>
            <a:ext cx="972936" cy="540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2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35DD7-DF18-134F-837F-F63BA933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8A005F-95DA-454E-9CE1-7B9A2C7B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9" y="270933"/>
            <a:ext cx="11247119" cy="1310979"/>
          </a:xfrm>
        </p:spPr>
        <p:txBody>
          <a:bodyPr/>
          <a:lstStyle/>
          <a:p>
            <a:r>
              <a:rPr lang="en-US" baseline="30000"/>
              <a:t>122</a:t>
            </a:r>
            <a:r>
              <a:rPr lang="en-US"/>
              <a:t>Xe Concentration: Schedule Overlayed/Zoomed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5C530AF4-1BAE-476F-9527-826B545B1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9" t="5592" r="3313" b="1990"/>
          <a:stretch/>
        </p:blipFill>
        <p:spPr>
          <a:xfrm>
            <a:off x="2951704" y="1496734"/>
            <a:ext cx="9498204" cy="6714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758229-16D5-41C9-8232-929B32A45F22}"/>
              </a:ext>
            </a:extLst>
          </p:cNvPr>
          <p:cNvSpPr txBox="1"/>
          <p:nvPr/>
        </p:nvSpPr>
        <p:spPr>
          <a:xfrm>
            <a:off x="1120392" y="7841469"/>
            <a:ext cx="541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*No operational dates prior to the first SNS outage</a:t>
            </a:r>
          </a:p>
        </p:txBody>
      </p:sp>
    </p:spTree>
    <p:extLst>
      <p:ext uri="{BB962C8B-B14F-4D97-AF65-F5344CB8AC3E}">
        <p14:creationId xmlns:p14="http://schemas.microsoft.com/office/powerpoint/2010/main" val="178037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35DD7-DF18-134F-837F-F63BA933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8A005F-95DA-454E-9CE1-7B9A2C7B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 and Outlook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2B036-9190-174C-B71F-5CF9475C864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1790699"/>
            <a:ext cx="12801600" cy="5486401"/>
          </a:xfrm>
        </p:spPr>
        <p:txBody>
          <a:bodyPr/>
          <a:lstStyle/>
          <a:p>
            <a:r>
              <a:rPr lang="en-US"/>
              <a:t>Newly observed isotopes seen near HFIR and SNS suggest new source of interfering xenon background (scientific research facilities)</a:t>
            </a:r>
          </a:p>
          <a:p>
            <a:pPr lvl="1"/>
            <a:r>
              <a:rPr lang="en-US"/>
              <a:t>Neutron irradiation and spallation facilities can produce and release xenon</a:t>
            </a:r>
          </a:p>
          <a:p>
            <a:pPr lvl="1"/>
            <a:r>
              <a:rPr lang="en-US"/>
              <a:t>Several online or coming online: </a:t>
            </a:r>
          </a:p>
          <a:p>
            <a:pPr lvl="2"/>
            <a:r>
              <a:rPr lang="en-US"/>
              <a:t>ISIS neutron source in the UK, </a:t>
            </a:r>
          </a:p>
          <a:p>
            <a:pPr lvl="2"/>
            <a:r>
              <a:rPr lang="en-US"/>
              <a:t>Japan Proton Accelerator Research Complex (J-PARC) in Japan, </a:t>
            </a:r>
          </a:p>
          <a:p>
            <a:pPr lvl="2"/>
            <a:r>
              <a:rPr lang="en-US"/>
              <a:t>Los Alamos Neutron Science Center (LANSCE) and SNS in the USA, </a:t>
            </a:r>
          </a:p>
          <a:p>
            <a:pPr lvl="2"/>
            <a:r>
              <a:rPr lang="en-US"/>
              <a:t>European Spallation Source in Sweden, and the </a:t>
            </a:r>
          </a:p>
          <a:p>
            <a:pPr lvl="2"/>
            <a:r>
              <a:rPr lang="en-US"/>
              <a:t>China Spallation Neutron Source</a:t>
            </a:r>
          </a:p>
          <a:p>
            <a:r>
              <a:rPr lang="en-US"/>
              <a:t>New isotopes interfere with all traditional ROIs used for activity calculations</a:t>
            </a:r>
          </a:p>
          <a:p>
            <a:pPr lvl="1"/>
            <a:r>
              <a:rPr lang="en-US"/>
              <a:t>Algorithms will continue to calculate normally</a:t>
            </a:r>
          </a:p>
          <a:p>
            <a:pPr lvl="1"/>
            <a:r>
              <a:rPr lang="en-US"/>
              <a:t>Concentrations and ratios will not make sense</a:t>
            </a:r>
          </a:p>
          <a:p>
            <a:r>
              <a:rPr lang="en-US"/>
              <a:t>Preliminary work completed identifying source(s) and quantifying </a:t>
            </a:r>
          </a:p>
          <a:p>
            <a:pPr lvl="1"/>
            <a:r>
              <a:rPr lang="en-US"/>
              <a:t>Concentration values have been calculated for </a:t>
            </a:r>
            <a:r>
              <a:rPr lang="en-US" baseline="30000"/>
              <a:t>122</a:t>
            </a:r>
            <a:r>
              <a:rPr lang="en-US"/>
              <a:t>Xe</a:t>
            </a:r>
          </a:p>
          <a:p>
            <a:pPr lvl="1"/>
            <a:r>
              <a:rPr lang="en-US"/>
              <a:t>Work needs to be done to determine observation elsewhere and impact</a:t>
            </a:r>
          </a:p>
          <a:p>
            <a:pPr marL="548640" lvl="1" indent="0">
              <a:buNone/>
            </a:pPr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2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433BB6-ACB2-4953-9ADC-C0F78F3B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1E7DF-2D5A-4EF0-9E9E-047227DE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Atmospheric </a:t>
            </a:r>
            <a:r>
              <a:rPr lang="en-US" dirty="0"/>
              <a:t>Xenon Sampling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BCC4A-09A3-46FA-94B8-812D5A6C188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71117" y="2172157"/>
            <a:ext cx="5323677" cy="5486401"/>
          </a:xfrm>
        </p:spPr>
        <p:txBody>
          <a:bodyPr/>
          <a:lstStyle/>
          <a:p>
            <a:r>
              <a:rPr lang="en-US"/>
              <a:t>Traditional backgrounds of atmospheric xenon samplers</a:t>
            </a:r>
          </a:p>
          <a:p>
            <a:pPr lvl="1"/>
            <a:r>
              <a:rPr lang="en-US"/>
              <a:t>Medical isotope production facilities</a:t>
            </a:r>
          </a:p>
          <a:p>
            <a:pPr lvl="1"/>
            <a:r>
              <a:rPr lang="en-US"/>
              <a:t>Nuclear reactors</a:t>
            </a:r>
          </a:p>
          <a:p>
            <a:pPr lvl="1"/>
            <a:r>
              <a:rPr lang="en-US"/>
              <a:t>No others observed until now</a:t>
            </a:r>
          </a:p>
          <a:p>
            <a:pPr lvl="1"/>
            <a:endParaRPr lang="en-US"/>
          </a:p>
          <a:p>
            <a:r>
              <a:rPr lang="en-US"/>
              <a:t>Conventional radioxenons observed</a:t>
            </a:r>
          </a:p>
          <a:p>
            <a:pPr lvl="1"/>
            <a:r>
              <a:rPr lang="en-US" baseline="30000"/>
              <a:t>135</a:t>
            </a:r>
            <a:r>
              <a:rPr lang="en-US"/>
              <a:t>Xe, </a:t>
            </a:r>
            <a:r>
              <a:rPr lang="en-US" baseline="30000"/>
              <a:t>133</a:t>
            </a:r>
            <a:r>
              <a:rPr lang="en-US"/>
              <a:t>Xe,</a:t>
            </a:r>
            <a:r>
              <a:rPr lang="en-US" baseline="30000"/>
              <a:t> 131m</a:t>
            </a:r>
            <a:r>
              <a:rPr lang="en-US"/>
              <a:t>Xe, and </a:t>
            </a:r>
            <a:r>
              <a:rPr lang="en-US" baseline="30000"/>
              <a:t>133m</a:t>
            </a:r>
            <a:r>
              <a:rPr lang="en-US"/>
              <a:t>Xe</a:t>
            </a:r>
          </a:p>
          <a:p>
            <a:pPr lvl="1"/>
            <a:r>
              <a:rPr lang="en-US"/>
              <a:t>Typically observed with electron-photon (beta-gamma) coincidence detectors on an atmospheric radioxenon system</a:t>
            </a:r>
          </a:p>
          <a:p>
            <a:pPr lvl="1"/>
            <a:endParaRPr lang="en-US"/>
          </a:p>
        </p:txBody>
      </p:sp>
      <p:pic>
        <p:nvPicPr>
          <p:cNvPr id="1030" name="Picture 6" descr="Nuclear Power Looks to Regain Its Footing 10 Years after Fukushima -  Scientific American">
            <a:extLst>
              <a:ext uri="{FF2B5EF4-FFF2-40B4-BE49-F238E27FC236}">
                <a16:creationId xmlns:a16="http://schemas.microsoft.com/office/drawing/2014/main" id="{6BD15082-C12E-764F-A719-F93CEA8EA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217" y="3682410"/>
            <a:ext cx="6833942" cy="454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mpanies work on securing medical isotope supplies : Regulation &amp;amp;amp; Safety -  World Nuclear News">
            <a:extLst>
              <a:ext uri="{FF2B5EF4-FFF2-40B4-BE49-F238E27FC236}">
                <a16:creationId xmlns:a16="http://schemas.microsoft.com/office/drawing/2014/main" id="{5222DAB7-5B5B-B04B-9712-1C22A2C24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4" y="1857485"/>
            <a:ext cx="4899073" cy="275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41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1E7DF-2D5A-4EF0-9E9E-047227DE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Radioxenon </a:t>
            </a:r>
            <a:r>
              <a:rPr lang="en-US" dirty="0"/>
              <a:t>Backgrounds</a:t>
            </a:r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AAE01A2-4ECC-6942-B411-D8D52AA37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1" y="1734862"/>
            <a:ext cx="10109200" cy="64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2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706DEE-5D94-8BA1-05C3-3243D4C5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DDBC82-6A4D-E9C4-C7E9-5CB19B5B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Radioxenon Monitoring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EB9C2-43FE-68A2-A622-3949FB5CEA1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1" y="2057399"/>
            <a:ext cx="4965700" cy="5486401"/>
          </a:xfrm>
        </p:spPr>
        <p:txBody>
          <a:bodyPr/>
          <a:lstStyle/>
          <a:p>
            <a:r>
              <a:rPr lang="en-US" dirty="0"/>
              <a:t>Four technologies for monitoring radioxenon</a:t>
            </a:r>
          </a:p>
          <a:p>
            <a:pPr lvl="1"/>
            <a:r>
              <a:rPr lang="en-US" dirty="0"/>
              <a:t>ARSA - </a:t>
            </a:r>
            <a:r>
              <a:rPr lang="el-GR" dirty="0"/>
              <a:t>β</a:t>
            </a:r>
            <a:r>
              <a:rPr lang="en-US" dirty="0"/>
              <a:t>-</a:t>
            </a:r>
            <a:r>
              <a:rPr lang="el-GR" dirty="0"/>
              <a:t>γ</a:t>
            </a:r>
            <a:r>
              <a:rPr lang="en-US" dirty="0"/>
              <a:t>-coincidence</a:t>
            </a:r>
          </a:p>
          <a:p>
            <a:pPr lvl="1"/>
            <a:r>
              <a:rPr lang="en-US" dirty="0"/>
              <a:t>SAUNA - </a:t>
            </a:r>
            <a:r>
              <a:rPr lang="el-GR" dirty="0"/>
              <a:t>β</a:t>
            </a:r>
            <a:r>
              <a:rPr lang="en-US" dirty="0"/>
              <a:t>-</a:t>
            </a:r>
            <a:r>
              <a:rPr lang="el-GR" dirty="0"/>
              <a:t>γ</a:t>
            </a:r>
            <a:r>
              <a:rPr lang="en-US" dirty="0"/>
              <a:t>-coincidence</a:t>
            </a:r>
          </a:p>
          <a:p>
            <a:pPr lvl="1"/>
            <a:r>
              <a:rPr lang="en-US" dirty="0"/>
              <a:t>SPALAX – High-res </a:t>
            </a:r>
            <a:r>
              <a:rPr lang="el-GR" dirty="0"/>
              <a:t>γ</a:t>
            </a:r>
            <a:endParaRPr lang="en-US" dirty="0"/>
          </a:p>
          <a:p>
            <a:pPr lvl="1"/>
            <a:r>
              <a:rPr lang="en-US" dirty="0"/>
              <a:t>ARIX - </a:t>
            </a:r>
            <a:r>
              <a:rPr lang="el-GR" dirty="0"/>
              <a:t>β</a:t>
            </a:r>
            <a:r>
              <a:rPr lang="en-US" dirty="0"/>
              <a:t>-</a:t>
            </a:r>
            <a:r>
              <a:rPr lang="el-GR" dirty="0"/>
              <a:t>γ</a:t>
            </a:r>
            <a:r>
              <a:rPr lang="en-US" dirty="0"/>
              <a:t>-coincidence</a:t>
            </a:r>
          </a:p>
          <a:p>
            <a:r>
              <a:rPr lang="en-US" dirty="0"/>
              <a:t>One to two samples a day</a:t>
            </a:r>
          </a:p>
          <a:p>
            <a:pPr lvl="1"/>
            <a:r>
              <a:rPr lang="en-US" dirty="0"/>
              <a:t>12-hr to 24-hr collection times</a:t>
            </a:r>
          </a:p>
          <a:p>
            <a:r>
              <a:rPr lang="en-US" dirty="0"/>
              <a:t>Sensitivities for </a:t>
            </a:r>
            <a:r>
              <a:rPr lang="en-US" baseline="30000" dirty="0"/>
              <a:t>133</a:t>
            </a:r>
            <a:r>
              <a:rPr lang="en-US" dirty="0"/>
              <a:t>Xe around 0.2-0.6 </a:t>
            </a:r>
            <a:r>
              <a:rPr lang="en-US" dirty="0" err="1"/>
              <a:t>mBq</a:t>
            </a:r>
            <a:r>
              <a:rPr lang="en-US" dirty="0"/>
              <a:t>/m</a:t>
            </a:r>
            <a:r>
              <a:rPr lang="en-US" baseline="30000" dirty="0"/>
              <a:t>3</a:t>
            </a:r>
          </a:p>
          <a:p>
            <a:r>
              <a:rPr lang="en-US" dirty="0"/>
              <a:t>Uncoated cells have memory effect</a:t>
            </a:r>
          </a:p>
          <a:p>
            <a:endParaRPr lang="en-US" dirty="0"/>
          </a:p>
        </p:txBody>
      </p:sp>
      <p:pic>
        <p:nvPicPr>
          <p:cNvPr id="1026" name="Picture 2" descr="PNNL S&amp;E - Radionuclide Aerosol Analyzer (162)">
            <a:extLst>
              <a:ext uri="{FF2B5EF4-FFF2-40B4-BE49-F238E27FC236}">
                <a16:creationId xmlns:a16="http://schemas.microsoft.com/office/drawing/2014/main" id="{9150E7E9-F524-C249-B78D-538458B25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898" y="1794381"/>
            <a:ext cx="3924300" cy="29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d3x711\My Documents\Papers\Jp Response\IMG_0154.jpg">
            <a:extLst>
              <a:ext uri="{FF2B5EF4-FFF2-40B4-BE49-F238E27FC236}">
                <a16:creationId xmlns:a16="http://schemas.microsoft.com/office/drawing/2014/main" id="{88F01373-08A2-A80F-D243-72A792DAD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299" y="1756662"/>
            <a:ext cx="3924300" cy="294322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working on a machine&#10;&#10;Description automatically generated">
            <a:extLst>
              <a:ext uri="{FF2B5EF4-FFF2-40B4-BE49-F238E27FC236}">
                <a16:creationId xmlns:a16="http://schemas.microsoft.com/office/drawing/2014/main" id="{F5C39C13-2BE0-9695-05F4-B473E014F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985" y="5084233"/>
            <a:ext cx="4054126" cy="268816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0C6561D-0D55-1959-B22D-EB7408552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337" y="5084232"/>
            <a:ext cx="3584223" cy="268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F7768F-AEC2-7914-597A-3D084908B802}"/>
              </a:ext>
            </a:extLst>
          </p:cNvPr>
          <p:cNvSpPr txBox="1"/>
          <p:nvPr/>
        </p:nvSpPr>
        <p:spPr>
          <a:xfrm>
            <a:off x="7962490" y="4677005"/>
            <a:ext cx="557043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ARSA				SAUNA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34B1D-E2B5-131B-6089-90985CFB4070}"/>
              </a:ext>
            </a:extLst>
          </p:cNvPr>
          <p:cNvSpPr txBox="1"/>
          <p:nvPr/>
        </p:nvSpPr>
        <p:spPr>
          <a:xfrm>
            <a:off x="7980006" y="7754894"/>
            <a:ext cx="526265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SPALAX				ARIX</a:t>
            </a:r>
          </a:p>
        </p:txBody>
      </p:sp>
    </p:spTree>
    <p:extLst>
      <p:ext uri="{BB962C8B-B14F-4D97-AF65-F5344CB8AC3E}">
        <p14:creationId xmlns:p14="http://schemas.microsoft.com/office/powerpoint/2010/main" val="187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DCB363-6AB8-9D00-FFE7-EC769A68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8CB2FB-011B-EF8E-E82D-5BD0A970E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Radioxenon </a:t>
            </a:r>
            <a:r>
              <a:rPr lang="en-US" dirty="0"/>
              <a:t>Detection</a:t>
            </a:r>
            <a:endParaRPr lang="en-US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4692EB6-6AE2-D717-BBEC-F5936A446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60" y="2854161"/>
            <a:ext cx="7474668" cy="3885852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FEC34A1-5972-384A-5024-F47EE2FB79F9}"/>
              </a:ext>
            </a:extLst>
          </p:cNvPr>
          <p:cNvSpPr txBox="1">
            <a:spLocks/>
          </p:cNvSpPr>
          <p:nvPr/>
        </p:nvSpPr>
        <p:spPr>
          <a:xfrm>
            <a:off x="1282700" y="2698073"/>
            <a:ext cx="5460999" cy="4572001"/>
          </a:xfrm>
          <a:prstGeom prst="rect">
            <a:avLst/>
          </a:prstGeom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Xenon coincidence decays </a:t>
            </a:r>
          </a:p>
          <a:p>
            <a:pPr lvl="1"/>
            <a:r>
              <a:rPr lang="en-US"/>
              <a:t>beta and gamma </a:t>
            </a:r>
          </a:p>
          <a:p>
            <a:pPr lvl="1"/>
            <a:r>
              <a:rPr lang="en-US"/>
              <a:t>conversion electron and X-ray</a:t>
            </a:r>
          </a:p>
          <a:p>
            <a:pPr lvl="1"/>
            <a:endParaRPr lang="en-US"/>
          </a:p>
          <a:p>
            <a:r>
              <a:rPr lang="en-US"/>
              <a:t>Plastic scintillator to detect the betas and conversion electrons</a:t>
            </a:r>
          </a:p>
          <a:p>
            <a:endParaRPr lang="en-US"/>
          </a:p>
          <a:p>
            <a:r>
              <a:rPr lang="en-US" err="1"/>
              <a:t>NaI</a:t>
            </a:r>
            <a:r>
              <a:rPr lang="en-US"/>
              <a:t>(Tl) to detect the gammas and X-rays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3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29D75B-0DFE-C846-AF4D-1E56D102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07B050-4FBF-114A-AEB0-B56D67A78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Beta-Gamma Coincidence Measurements</a:t>
            </a:r>
          </a:p>
        </p:txBody>
      </p:sp>
      <p:sp>
        <p:nvSpPr>
          <p:cNvPr id="1037" name="Rectangle 3">
            <a:extLst>
              <a:ext uri="{FF2B5EF4-FFF2-40B4-BE49-F238E27FC236}">
                <a16:creationId xmlns:a16="http://schemas.microsoft.com/office/drawing/2014/main" id="{A016AA0F-A828-294A-A03A-BBFE3CAD0AF6}"/>
              </a:ext>
            </a:extLst>
          </p:cNvPr>
          <p:cNvSpPr txBox="1">
            <a:spLocks noChangeArrowheads="1"/>
          </p:cNvSpPr>
          <p:nvPr/>
        </p:nvSpPr>
        <p:spPr>
          <a:xfrm>
            <a:off x="1955800" y="2220913"/>
            <a:ext cx="3975100" cy="1047750"/>
          </a:xfrm>
          <a:prstGeom prst="rect">
            <a:avLst/>
          </a:prstGeom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Typical </a:t>
            </a:r>
            <a:r>
              <a:rPr lang="en-US" sz="3200"/>
              <a:t>beta-gamma</a:t>
            </a:r>
            <a:r>
              <a:rPr lang="en-US"/>
              <a:t> histogram</a:t>
            </a:r>
          </a:p>
        </p:txBody>
      </p:sp>
      <p:grpSp>
        <p:nvGrpSpPr>
          <p:cNvPr id="1038" name="Group 4">
            <a:extLst>
              <a:ext uri="{FF2B5EF4-FFF2-40B4-BE49-F238E27FC236}">
                <a16:creationId xmlns:a16="http://schemas.microsoft.com/office/drawing/2014/main" id="{0E2D8C84-2585-8A42-8F75-4F9B3578F199}"/>
              </a:ext>
            </a:extLst>
          </p:cNvPr>
          <p:cNvGrpSpPr>
            <a:grpSpLocks/>
          </p:cNvGrpSpPr>
          <p:nvPr/>
        </p:nvGrpSpPr>
        <p:grpSpPr bwMode="auto">
          <a:xfrm>
            <a:off x="899410" y="3389313"/>
            <a:ext cx="6100371" cy="4569354"/>
            <a:chOff x="3456" y="1536"/>
            <a:chExt cx="2208" cy="1839"/>
          </a:xfrm>
        </p:grpSpPr>
        <p:sp>
          <p:nvSpPr>
            <p:cNvPr id="1039" name="Oval 5">
              <a:extLst>
                <a:ext uri="{FF2B5EF4-FFF2-40B4-BE49-F238E27FC236}">
                  <a16:creationId xmlns:a16="http://schemas.microsoft.com/office/drawing/2014/main" id="{D1CFF324-A7C1-BE41-9980-4451FE8447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" y="2931"/>
              <a:ext cx="1247" cy="81"/>
            </a:xfrm>
            <a:prstGeom prst="ellipse">
              <a:avLst/>
            </a:prstGeom>
            <a:solidFill>
              <a:srgbClr val="66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1400">
                <a:latin typeface="Times New Roman" pitchFamily="18" charset="0"/>
              </a:endParaRPr>
            </a:p>
          </p:txBody>
        </p:sp>
        <p:sp>
          <p:nvSpPr>
            <p:cNvPr id="1040" name="Oval 6">
              <a:extLst>
                <a:ext uri="{FF2B5EF4-FFF2-40B4-BE49-F238E27FC236}">
                  <a16:creationId xmlns:a16="http://schemas.microsoft.com/office/drawing/2014/main" id="{2CE51DAE-B04D-804B-A80C-246B69A72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917"/>
              <a:ext cx="775" cy="99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" name="Line 7">
              <a:extLst>
                <a:ext uri="{FF2B5EF4-FFF2-40B4-BE49-F238E27FC236}">
                  <a16:creationId xmlns:a16="http://schemas.microsoft.com/office/drawing/2014/main" id="{288D228E-A815-6247-9C10-6E43950371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27" y="1594"/>
              <a:ext cx="0" cy="15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Line 8">
              <a:extLst>
                <a:ext uri="{FF2B5EF4-FFF2-40B4-BE49-F238E27FC236}">
                  <a16:creationId xmlns:a16="http://schemas.microsoft.com/office/drawing/2014/main" id="{906F213C-1DD2-974A-BBF5-8E232EEAA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1" y="3082"/>
              <a:ext cx="17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Oval 9">
              <a:extLst>
                <a:ext uri="{FF2B5EF4-FFF2-40B4-BE49-F238E27FC236}">
                  <a16:creationId xmlns:a16="http://schemas.microsoft.com/office/drawing/2014/main" id="{03796469-B29A-8845-8067-7A2AC0738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2917"/>
              <a:ext cx="105" cy="9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Oval 10">
              <a:extLst>
                <a:ext uri="{FF2B5EF4-FFF2-40B4-BE49-F238E27FC236}">
                  <a16:creationId xmlns:a16="http://schemas.microsoft.com/office/drawing/2014/main" id="{E0BA5CAF-409C-0542-819E-26309E0CE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0" y="2917"/>
              <a:ext cx="105" cy="99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Oval 11">
              <a:extLst>
                <a:ext uri="{FF2B5EF4-FFF2-40B4-BE49-F238E27FC236}">
                  <a16:creationId xmlns:a16="http://schemas.microsoft.com/office/drawing/2014/main" id="{D6F33CE7-E085-0242-B1BF-BA22F8010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7" y="2751"/>
              <a:ext cx="774" cy="1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Oval 12">
              <a:extLst>
                <a:ext uri="{FF2B5EF4-FFF2-40B4-BE49-F238E27FC236}">
                  <a16:creationId xmlns:a16="http://schemas.microsoft.com/office/drawing/2014/main" id="{5C871830-30F5-2742-B7D4-E618CE517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7" y="1792"/>
              <a:ext cx="1584" cy="166"/>
            </a:xfrm>
            <a:prstGeom prst="ellipse">
              <a:avLst/>
            </a:prstGeom>
            <a:solidFill>
              <a:srgbClr val="66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1400">
                <a:latin typeface="Times New Roman" pitchFamily="18" charset="0"/>
              </a:endParaRPr>
            </a:p>
          </p:txBody>
        </p:sp>
        <p:sp>
          <p:nvSpPr>
            <p:cNvPr id="1047" name="Rectangle 13">
              <a:extLst>
                <a:ext uri="{FF2B5EF4-FFF2-40B4-BE49-F238E27FC236}">
                  <a16:creationId xmlns:a16="http://schemas.microsoft.com/office/drawing/2014/main" id="{269487C8-BFAD-1C4A-87E3-91CC755C5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536"/>
              <a:ext cx="4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pitchFamily="18" charset="0"/>
                </a:rPr>
                <a:t>E</a:t>
              </a:r>
              <a:r>
                <a:rPr lang="en-US" baseline="-25000">
                  <a:latin typeface="Times New Roman" pitchFamily="18" charset="0"/>
                </a:rPr>
                <a:t>photon</a:t>
              </a:r>
            </a:p>
          </p:txBody>
        </p:sp>
        <p:sp>
          <p:nvSpPr>
            <p:cNvPr id="1048" name="Rectangle 14">
              <a:extLst>
                <a:ext uri="{FF2B5EF4-FFF2-40B4-BE49-F238E27FC236}">
                  <a16:creationId xmlns:a16="http://schemas.microsoft.com/office/drawing/2014/main" id="{E7F3C6F3-9867-6840-BDE3-FEF364943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9" y="3123"/>
              <a:ext cx="3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pitchFamily="18" charset="0"/>
                </a:rPr>
                <a:t>E</a:t>
              </a:r>
              <a:r>
                <a:rPr lang="en-US" baseline="-25000">
                  <a:latin typeface="Times New Roman" pitchFamily="18" charset="0"/>
                </a:rPr>
                <a:t>beta</a:t>
              </a:r>
            </a:p>
          </p:txBody>
        </p:sp>
        <p:sp>
          <p:nvSpPr>
            <p:cNvPr id="1049" name="Rectangle 15">
              <a:extLst>
                <a:ext uri="{FF2B5EF4-FFF2-40B4-BE49-F238E27FC236}">
                  <a16:creationId xmlns:a16="http://schemas.microsoft.com/office/drawing/2014/main" id="{17B39502-AD00-8149-9D74-2C4295065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" y="2610"/>
              <a:ext cx="39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baseline="30000">
                  <a:latin typeface="Times New Roman" pitchFamily="18" charset="0"/>
                </a:rPr>
                <a:t>133g</a:t>
              </a:r>
              <a:r>
                <a:rPr lang="en-US" sz="1400">
                  <a:latin typeface="Times New Roman" pitchFamily="18" charset="0"/>
                </a:rPr>
                <a:t>Xe</a:t>
              </a:r>
            </a:p>
          </p:txBody>
        </p:sp>
        <p:sp>
          <p:nvSpPr>
            <p:cNvPr id="1050" name="Rectangle 16">
              <a:extLst>
                <a:ext uri="{FF2B5EF4-FFF2-40B4-BE49-F238E27FC236}">
                  <a16:creationId xmlns:a16="http://schemas.microsoft.com/office/drawing/2014/main" id="{B0230C40-3CBB-3242-ACF3-9A564A5EC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7" y="3183"/>
              <a:ext cx="76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baseline="30000">
                  <a:latin typeface="Times New Roman" pitchFamily="18" charset="0"/>
                </a:rPr>
                <a:t>131m</a:t>
              </a:r>
              <a:r>
                <a:rPr lang="en-US" sz="1400">
                  <a:latin typeface="Times New Roman" pitchFamily="18" charset="0"/>
                </a:rPr>
                <a:t>Xe  </a:t>
              </a:r>
              <a:r>
                <a:rPr lang="en-US" sz="1400" baseline="30000">
                  <a:latin typeface="Times New Roman" pitchFamily="18" charset="0"/>
                </a:rPr>
                <a:t>133m</a:t>
              </a:r>
              <a:r>
                <a:rPr lang="en-US" sz="1400">
                  <a:latin typeface="Times New Roman" pitchFamily="18" charset="0"/>
                </a:rPr>
                <a:t>Xe</a:t>
              </a:r>
            </a:p>
          </p:txBody>
        </p:sp>
        <p:sp>
          <p:nvSpPr>
            <p:cNvPr id="1051" name="Line 17">
              <a:extLst>
                <a:ext uri="{FF2B5EF4-FFF2-40B4-BE49-F238E27FC236}">
                  <a16:creationId xmlns:a16="http://schemas.microsoft.com/office/drawing/2014/main" id="{020E2F47-E273-6F45-884E-AF3C18BF12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01" y="2715"/>
              <a:ext cx="199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Line 18">
              <a:extLst>
                <a:ext uri="{FF2B5EF4-FFF2-40B4-BE49-F238E27FC236}">
                  <a16:creationId xmlns:a16="http://schemas.microsoft.com/office/drawing/2014/main" id="{4531B358-B2A8-AE46-9E5C-811BD71F9F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7" y="2716"/>
              <a:ext cx="89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Line 19">
              <a:extLst>
                <a:ext uri="{FF2B5EF4-FFF2-40B4-BE49-F238E27FC236}">
                  <a16:creationId xmlns:a16="http://schemas.microsoft.com/office/drawing/2014/main" id="{E9DC436B-6044-C244-B471-AF2BA025ED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9" y="3016"/>
              <a:ext cx="35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Line 20">
              <a:extLst>
                <a:ext uri="{FF2B5EF4-FFF2-40B4-BE49-F238E27FC236}">
                  <a16:creationId xmlns:a16="http://schemas.microsoft.com/office/drawing/2014/main" id="{8F27F434-9623-064E-90B3-27D0A1E63B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90" y="3016"/>
              <a:ext cx="35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Rectangle 21">
              <a:extLst>
                <a:ext uri="{FF2B5EF4-FFF2-40B4-BE49-F238E27FC236}">
                  <a16:creationId xmlns:a16="http://schemas.microsoft.com/office/drawing/2014/main" id="{A7856A74-3558-834A-B8B3-D597C1DDB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8" y="2162"/>
              <a:ext cx="39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baseline="30000">
                  <a:latin typeface="Times New Roman" pitchFamily="18" charset="0"/>
                </a:rPr>
                <a:t>135g</a:t>
              </a:r>
              <a:r>
                <a:rPr lang="en-US" sz="1400">
                  <a:latin typeface="Times New Roman" pitchFamily="18" charset="0"/>
                </a:rPr>
                <a:t>Xe</a:t>
              </a:r>
            </a:p>
          </p:txBody>
        </p:sp>
        <p:sp>
          <p:nvSpPr>
            <p:cNvPr id="1056" name="AutoShape 22">
              <a:extLst>
                <a:ext uri="{FF2B5EF4-FFF2-40B4-BE49-F238E27FC236}">
                  <a16:creationId xmlns:a16="http://schemas.microsoft.com/office/drawing/2014/main" id="{3E73CFA8-D41B-8C44-8767-9CE9499F9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304"/>
              <a:ext cx="288" cy="192"/>
            </a:xfrm>
            <a:prstGeom prst="notchedRightArrow">
              <a:avLst>
                <a:gd name="adj1" fmla="val 37500"/>
                <a:gd name="adj2" fmla="val 8437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7" name="Line 23">
              <a:extLst>
                <a:ext uri="{FF2B5EF4-FFF2-40B4-BE49-F238E27FC236}">
                  <a16:creationId xmlns:a16="http://schemas.microsoft.com/office/drawing/2014/main" id="{1DC923D6-791D-654E-9A3B-81F0EC26EE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19" y="1982"/>
              <a:ext cx="106" cy="2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Line 24">
              <a:extLst>
                <a:ext uri="{FF2B5EF4-FFF2-40B4-BE49-F238E27FC236}">
                  <a16:creationId xmlns:a16="http://schemas.microsoft.com/office/drawing/2014/main" id="{1C84E712-8F77-AA4F-A458-9420BA5EA2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7" y="2261"/>
              <a:ext cx="282" cy="6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59" name="Rectangle 25">
            <a:extLst>
              <a:ext uri="{FF2B5EF4-FFF2-40B4-BE49-F238E27FC236}">
                <a16:creationId xmlns:a16="http://schemas.microsoft.com/office/drawing/2014/main" id="{5840745C-D7BB-B445-AEF3-301E14CE0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3350" y="2292350"/>
            <a:ext cx="3489325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 eaLnBrk="0" hangingPunct="0"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</a:pPr>
            <a:endParaRPr lang="en-US" sz="2400">
              <a:latin typeface="Arial" pitchFamily="34" charset="0"/>
            </a:endParaRPr>
          </a:p>
        </p:txBody>
      </p:sp>
      <p:sp>
        <p:nvSpPr>
          <p:cNvPr id="2069" name="TextBox 2068">
            <a:extLst>
              <a:ext uri="{FF2B5EF4-FFF2-40B4-BE49-F238E27FC236}">
                <a16:creationId xmlns:a16="http://schemas.microsoft.com/office/drawing/2014/main" id="{221EFFA4-74E6-2B4E-9123-38DB9F304F38}"/>
              </a:ext>
            </a:extLst>
          </p:cNvPr>
          <p:cNvSpPr txBox="1"/>
          <p:nvPr/>
        </p:nvSpPr>
        <p:spPr>
          <a:xfrm>
            <a:off x="8686800" y="1819653"/>
            <a:ext cx="364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Typical background suppression</a:t>
            </a:r>
          </a:p>
        </p:txBody>
      </p:sp>
      <p:pic>
        <p:nvPicPr>
          <p:cNvPr id="2072" name="Picture 2071">
            <a:extLst>
              <a:ext uri="{FF2B5EF4-FFF2-40B4-BE49-F238E27FC236}">
                <a16:creationId xmlns:a16="http://schemas.microsoft.com/office/drawing/2014/main" id="{C71984C1-687A-5D42-8309-A6CA106A2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334" y="3467033"/>
            <a:ext cx="5412252" cy="4115567"/>
          </a:xfrm>
          <a:prstGeom prst="rect">
            <a:avLst/>
          </a:prstGeom>
        </p:spPr>
      </p:pic>
      <p:sp>
        <p:nvSpPr>
          <p:cNvPr id="2073" name="Rectangle 2072">
            <a:extLst>
              <a:ext uri="{FF2B5EF4-FFF2-40B4-BE49-F238E27FC236}">
                <a16:creationId xmlns:a16="http://schemas.microsoft.com/office/drawing/2014/main" id="{123828F3-F5E7-F34C-A774-D0F9E1B47BEA}"/>
              </a:ext>
            </a:extLst>
          </p:cNvPr>
          <p:cNvSpPr/>
          <p:nvPr/>
        </p:nvSpPr>
        <p:spPr>
          <a:xfrm>
            <a:off x="8011446" y="7290212"/>
            <a:ext cx="73152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Blip>
                <a:blip r:embed="rId3"/>
              </a:buBlip>
            </a:pPr>
            <a:r>
              <a:rPr lang="en-US" sz="1600">
                <a:solidFill>
                  <a:srgbClr val="0033CC"/>
                </a:solidFill>
                <a:latin typeface="Arial" pitchFamily="34" charset="0"/>
              </a:rPr>
              <a:t>Gamma singles (top)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Blip>
                <a:blip r:embed="rId3"/>
              </a:buBlip>
            </a:pPr>
            <a:r>
              <a:rPr lang="en-US" sz="1600">
                <a:solidFill>
                  <a:srgbClr val="FF0000"/>
                </a:solidFill>
                <a:latin typeface="Arial" pitchFamily="34" charset="0"/>
              </a:rPr>
              <a:t>Beta-gated Gamma (bottom)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AAF623-5ED4-9344-6DFE-1C74D7F91D7A}"/>
              </a:ext>
            </a:extLst>
          </p:cNvPr>
          <p:cNvSpPr/>
          <p:nvPr/>
        </p:nvSpPr>
        <p:spPr>
          <a:xfrm>
            <a:off x="923202" y="4899705"/>
            <a:ext cx="912457" cy="10441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8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0A9B08-859C-EF4C-8B03-D3C8D87FC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758E64-BC7D-5F43-89DE-CB858AC11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 Regions of Interest (US Method)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97231-0A6C-C24F-BA8B-EC14E2C5AC0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4419600" cy="5486401"/>
          </a:xfrm>
        </p:spPr>
        <p:txBody>
          <a:bodyPr/>
          <a:lstStyle/>
          <a:p>
            <a:r>
              <a:rPr lang="en-US"/>
              <a:t>Regions used to determine number of “counts” or decays detected</a:t>
            </a:r>
          </a:p>
          <a:p>
            <a:r>
              <a:rPr lang="en-US"/>
              <a:t>Regions used to identify largest decay signatures of a specific isotope</a:t>
            </a:r>
          </a:p>
          <a:p>
            <a:r>
              <a:rPr lang="en-US"/>
              <a:t>Seventh region used to remove Xe-131m and Xe-133m from Xe-133</a:t>
            </a:r>
          </a:p>
          <a:p>
            <a:pPr lvl="1"/>
            <a:r>
              <a:rPr lang="en-US"/>
              <a:t>The 30-keV region of </a:t>
            </a:r>
            <a:r>
              <a:rPr lang="en-US" baseline="30000"/>
              <a:t>133</a:t>
            </a:r>
            <a:r>
              <a:rPr lang="en-US"/>
              <a:t>Xe contains </a:t>
            </a:r>
            <a:r>
              <a:rPr lang="en-US" baseline="30000"/>
              <a:t>131m</a:t>
            </a:r>
            <a:r>
              <a:rPr lang="en-US"/>
              <a:t>Xe and </a:t>
            </a:r>
            <a:r>
              <a:rPr lang="en-US" baseline="30000"/>
              <a:t>133m</a:t>
            </a:r>
            <a:r>
              <a:rPr lang="en-US"/>
              <a:t>Xe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CD83A48D-3259-B947-B87D-A1CB99226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696" y="1581912"/>
            <a:ext cx="7848600" cy="65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8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Spectra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05" y="2160917"/>
            <a:ext cx="6234895" cy="5486399"/>
          </a:xfr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114C326-92E1-AF46-BCC1-E31FDB76D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32" y="2293488"/>
            <a:ext cx="5714428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39CD01-6B6F-A407-21E8-361CC3337BE0}"/>
              </a:ext>
            </a:extLst>
          </p:cNvPr>
          <p:cNvSpPr txBox="1"/>
          <p:nvPr/>
        </p:nvSpPr>
        <p:spPr>
          <a:xfrm>
            <a:off x="3754555" y="1866082"/>
            <a:ext cx="957217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Background					</a:t>
            </a:r>
            <a:r>
              <a:rPr lang="en-US" baseline="30000"/>
              <a:t>222</a:t>
            </a:r>
            <a:r>
              <a:rPr lang="en-US"/>
              <a:t>Rn (</a:t>
            </a:r>
            <a:r>
              <a:rPr lang="en-US" baseline="30000"/>
              <a:t>214</a:t>
            </a:r>
            <a:r>
              <a:rPr lang="en-US"/>
              <a:t>Bi and </a:t>
            </a:r>
            <a:r>
              <a:rPr lang="en-US" baseline="30000"/>
              <a:t>214</a:t>
            </a:r>
            <a:r>
              <a:rPr lang="en-US"/>
              <a:t>Pb)</a:t>
            </a:r>
          </a:p>
        </p:txBody>
      </p:sp>
    </p:spTree>
    <p:extLst>
      <p:ext uri="{BB962C8B-B14F-4D97-AF65-F5344CB8AC3E}">
        <p14:creationId xmlns:p14="http://schemas.microsoft.com/office/powerpoint/2010/main" val="31118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13.potx" id="{BCBC73A8-371F-474A-B8C1-26262A6B9152}" vid="{9127C93A-8C49-4036-BD05-3A3B6DCD0A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5CAAF9252F704CAAE834885F0AF5FF" ma:contentTypeVersion="26" ma:contentTypeDescription="Create a new document." ma:contentTypeScope="" ma:versionID="741cafb75e5f087d4a664c7db3a17a29">
  <xsd:schema xmlns:xsd="http://www.w3.org/2001/XMLSchema" xmlns:xs="http://www.w3.org/2001/XMLSchema" xmlns:p="http://schemas.microsoft.com/office/2006/metadata/properties" xmlns:ns2="da85e7fc-2b71-43e0-9619-2a0e14f8c0d6" xmlns:ns3="f1b10a2b-6746-465a-acde-7a316eb3be7b" xmlns:ns4="5cece13e-3376-4417-9525-be60b11a89a8" targetNamespace="http://schemas.microsoft.com/office/2006/metadata/properties" ma:root="true" ma:fieldsID="d1a64e189f8b9fd7a67f0a814a589e46" ns2:_="" ns3:_="" ns4:_="">
    <xsd:import namespace="da85e7fc-2b71-43e0-9619-2a0e14f8c0d6"/>
    <xsd:import namespace="f1b10a2b-6746-465a-acde-7a316eb3be7b"/>
    <xsd:import namespace="5cece13e-3376-4417-9525-be60b11a89a8"/>
    <xsd:element name="properties">
      <xsd:complexType>
        <xsd:sequence>
          <xsd:element name="documentManagement">
            <xsd:complexType>
              <xsd:all>
                <xsd:element ref="ns2:Responsibility" minOccurs="0"/>
                <xsd:element ref="ns2:Status" minOccurs="0"/>
                <xsd:element ref="ns3:TRIM_x0020_Date_x0020_Registered" minOccurs="0"/>
                <xsd:element ref="ns3:TRIM_x0020_Record_x0020_Number" minOccurs="0"/>
                <xsd:element ref="ns3:TRIM_x0020_URI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IR_x0023_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85e7fc-2b71-43e0-9619-2a0e14f8c0d6" elementFormDefault="qualified">
    <xsd:import namespace="http://schemas.microsoft.com/office/2006/documentManagement/types"/>
    <xsd:import namespace="http://schemas.microsoft.com/office/infopath/2007/PartnerControls"/>
    <xsd:element name="Responsibility" ma:index="2" nillable="true" ma:displayName="DC Reviewer" ma:format="Dropdown" ma:internalName="Responsibility">
      <xsd:simpleType>
        <xsd:restriction base="dms:Text">
          <xsd:maxLength value="255"/>
        </xsd:restriction>
      </xsd:simpleType>
    </xsd:element>
    <xsd:element name="Status" ma:index="3" nillable="true" ma:displayName="Status" ma:default="Ready for input" ma:format="Dropdown" ma:internalName="Status" ma:readOnly="false">
      <xsd:simpleType>
        <xsd:union memberTypes="dms:Text">
          <xsd:simpleType>
            <xsd:restriction base="dms:Choice">
              <xsd:enumeration value="Ready for input"/>
              <xsd:enumeration value="Ready for Edit"/>
              <xsd:enumeration value="Ready for NEMP Mgmt."/>
              <xsd:enumeration value="Complete"/>
            </xsd:restriction>
          </xsd:simpleType>
        </xsd:union>
      </xsd:simple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IR_x0023_" ma:index="20" nillable="true" ma:displayName="IR #" ma:format="Dropdown" ma:internalName="IR_x0023_">
      <xsd:simpleType>
        <xsd:restriction base="dms:Text">
          <xsd:maxLength value="255"/>
        </xsd:restriction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60f1aaf-6244-4bb9-9bf9-38bf373853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b10a2b-6746-465a-acde-7a316eb3be7b" elementFormDefault="qualified">
    <xsd:import namespace="http://schemas.microsoft.com/office/2006/documentManagement/types"/>
    <xsd:import namespace="http://schemas.microsoft.com/office/infopath/2007/PartnerControls"/>
    <xsd:element name="TRIM_x0020_Date_x0020_Registered" ma:index="6" nillable="true" ma:displayName="TRIM Date Registered" ma:internalName="TRIM_x0020_Date_x0020_Registered" ma:readOnly="false">
      <xsd:simpleType>
        <xsd:restriction base="dms:Text">
          <xsd:maxLength value="255"/>
        </xsd:restriction>
      </xsd:simpleType>
    </xsd:element>
    <xsd:element name="TRIM_x0020_Record_x0020_Number" ma:index="7" nillable="true" ma:displayName="TRIM Record Number" ma:internalName="TRIM_x0020_Record_x0020_Number" ma:readOnly="false">
      <xsd:simpleType>
        <xsd:restriction base="dms:Text">
          <xsd:maxLength value="255"/>
        </xsd:restriction>
      </xsd:simpleType>
    </xsd:element>
    <xsd:element name="TRIM_x0020_URI" ma:index="8" nillable="true" ma:displayName="TRIM URI" ma:internalName="TRIM_x0020_URI" ma:readOnly="false">
      <xsd:simpleType>
        <xsd:restriction base="dms:Text">
          <xsd:maxLength value="255"/>
        </xsd:restriction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ece13e-3376-4417-9525-be60b11a89a8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8ff3603e-e943-4d2f-ba94-b2ccf35308f2}" ma:internalName="TaxCatchAll" ma:showField="CatchAllData" ma:web="f1b10a2b-6746-465a-acde-7a316eb3b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RIM_x0020_Date_x0020_Registered xmlns="f1b10a2b-6746-465a-acde-7a316eb3be7b" xsi:nil="true"/>
    <TaxCatchAll xmlns="5cece13e-3376-4417-9525-be60b11a89a8" xsi:nil="true"/>
    <Responsibility xmlns="da85e7fc-2b71-43e0-9619-2a0e14f8c0d6" xsi:nil="true"/>
    <lcf76f155ced4ddcb4097134ff3c332f xmlns="da85e7fc-2b71-43e0-9619-2a0e14f8c0d6">
      <Terms xmlns="http://schemas.microsoft.com/office/infopath/2007/PartnerControls"/>
    </lcf76f155ced4ddcb4097134ff3c332f>
    <TRIM_x0020_Record_x0020_Number xmlns="f1b10a2b-6746-465a-acde-7a316eb3be7b" xsi:nil="true"/>
    <Status xmlns="da85e7fc-2b71-43e0-9619-2a0e14f8c0d6">Ready for input</Status>
    <TRIM_x0020_URI xmlns="f1b10a2b-6746-465a-acde-7a316eb3be7b" xsi:nil="true"/>
    <IR_x0023_ xmlns="da85e7fc-2b71-43e0-9619-2a0e14f8c0d6" xsi:nil="true"/>
    <SharedWithUsers xmlns="f1b10a2b-6746-465a-acde-7a316eb3be7b">
      <UserInfo>
        <DisplayName>Hayes, James C</DisplayName>
        <AccountId>36</AccountId>
        <AccountType/>
      </UserInfo>
      <UserInfo>
        <DisplayName>Cooper, Matthew W</DisplayName>
        <AccountId>40</AccountId>
        <AccountType/>
      </UserInfo>
      <UserInfo>
        <DisplayName>Panisko, Mark E</DisplayName>
        <AccountId>115</AccountId>
        <AccountType/>
      </UserInfo>
      <UserInfo>
        <DisplayName>Foxe, Michael P</DisplayName>
        <AccountId>81</AccountId>
        <AccountType/>
      </UserInfo>
      <UserInfo>
        <DisplayName>Ely, James H</DisplayName>
        <AccountId>76</AccountId>
        <AccountType/>
      </UserInfo>
      <UserInfo>
        <DisplayName>Eslinger, Paul W</DisplayName>
        <AccountId>77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E1F605C-519D-47CE-BC38-63B4EEB5840C}">
  <ds:schemaRefs>
    <ds:schemaRef ds:uri="5cece13e-3376-4417-9525-be60b11a89a8"/>
    <ds:schemaRef ds:uri="da85e7fc-2b71-43e0-9619-2a0e14f8c0d6"/>
    <ds:schemaRef ds:uri="f1b10a2b-6746-465a-acde-7a316eb3be7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75B4BE4-C70B-40C7-A1EA-7F559EF4CA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927CA6-B689-4374-8F49-D051D3FE37BF}">
  <ds:schemaRefs>
    <ds:schemaRef ds:uri="5cece13e-3376-4417-9525-be60b11a89a8"/>
    <ds:schemaRef ds:uri="da85e7fc-2b71-43e0-9619-2a0e14f8c0d6"/>
    <ds:schemaRef ds:uri="f1b10a2b-6746-465a-acde-7a316eb3be7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PNNL_Option_4</Template>
  <TotalTime>0</TotalTime>
  <Words>1100</Words>
  <Application>Microsoft Macintosh PowerPoint</Application>
  <PresentationFormat>Custom</PresentationFormat>
  <Paragraphs>199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Avenir-Book</vt:lpstr>
      <vt:lpstr>Calibri</vt:lpstr>
      <vt:lpstr>Cambria Math</vt:lpstr>
      <vt:lpstr>Times New Roman</vt:lpstr>
      <vt:lpstr>Wingdings</vt:lpstr>
      <vt:lpstr>PNNL_Option_4</vt:lpstr>
      <vt:lpstr>Observation of Nonstandard Radioxenons</vt:lpstr>
      <vt:lpstr>Atmospheric Monitoring for Nuclear Explosions</vt:lpstr>
      <vt:lpstr>Atmospheric Xenon Sampling</vt:lpstr>
      <vt:lpstr>Radioxenon Backgrounds</vt:lpstr>
      <vt:lpstr>Radioxenon Monitoring Systems</vt:lpstr>
      <vt:lpstr>Radioxenon Detection</vt:lpstr>
      <vt:lpstr>Beta-Gamma Coincidence Measurements</vt:lpstr>
      <vt:lpstr>7 Regions of Interest (US Method)</vt:lpstr>
      <vt:lpstr>Example Spectra</vt:lpstr>
      <vt:lpstr>Example Spectra</vt:lpstr>
      <vt:lpstr>Example Spectra</vt:lpstr>
      <vt:lpstr>Xenon International</vt:lpstr>
      <vt:lpstr>Xenon International</vt:lpstr>
      <vt:lpstr>Testing at TBE in Knoxville, TN</vt:lpstr>
      <vt:lpstr>Puzzling Observations and Analyses</vt:lpstr>
      <vt:lpstr>Puzzling Observations and Analyses</vt:lpstr>
      <vt:lpstr>Atypical Coincidence Signatures</vt:lpstr>
      <vt:lpstr>Isotope Identification</vt:lpstr>
      <vt:lpstr>Monte Carlo Simulations</vt:lpstr>
      <vt:lpstr>Missing Piece</vt:lpstr>
      <vt:lpstr>How much did we see?  Xe-122 Concentration Analysis </vt:lpstr>
      <vt:lpstr>Concentration of 122Xe over Sampling Period</vt:lpstr>
      <vt:lpstr>Atmospheric Transport Modeling</vt:lpstr>
      <vt:lpstr>122Xe Concentration: Schedule Overlayed/Zoomed</vt:lpstr>
      <vt:lpstr>Conclusion and Outlook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 of Nonstandard Radioxenons</dc:title>
  <dc:creator>Mayer, Michael F</dc:creator>
  <cp:lastModifiedBy>Mayer, Michael F</cp:lastModifiedBy>
  <cp:revision>1</cp:revision>
  <dcterms:created xsi:type="dcterms:W3CDTF">2022-03-07T03:07:45Z</dcterms:created>
  <dcterms:modified xsi:type="dcterms:W3CDTF">2023-08-08T21:30:59Z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0x010100065CAAF9252F704CAAE834885F0AF5FF</vt:lpwstr>
  </property>
  <property fmtid="{D5CDD505-2E9C-101B-9397-08002B2CF9AE}" pid="3" name="MediaServiceImageTags">
    <vt:lpwstr/>
  </property>
</Properties>
</file>